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3" r:id="rId1"/>
  </p:sldMasterIdLst>
  <p:notesMasterIdLst>
    <p:notesMasterId r:id="rId3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Lst>
  <p:sldSz cx="12192000" cy="6858000"/>
  <p:notesSz cx="6858000" cy="91440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756"/>
    <p:restoredTop sz="94684"/>
  </p:normalViewPr>
  <p:slideViewPr>
    <p:cSldViewPr snapToGrid="0" snapToObjects="1">
      <p:cViewPr>
        <p:scale>
          <a:sx n="82" d="100"/>
          <a:sy n="82" d="100"/>
        </p:scale>
        <p:origin x="1456" y="68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diagrams/_rels/data1.xml.rels><?xml version="1.0" encoding="UTF-8" standalone="yes"?>
<Relationships xmlns="http://schemas.openxmlformats.org/package/2006/relationships"><Relationship Id="rId3" Type="http://schemas.openxmlformats.org/officeDocument/2006/relationships/hyperlink" Target="https://www.americanscientist.org/sites/americanscientist.org/files/2013416124139665-2013-05Hayes.pdf" TargetMode="External"/><Relationship Id="rId7" Type="http://schemas.openxmlformats.org/officeDocument/2006/relationships/hyperlink" Target="https://www.youtube.com/watch?v=1pmBjIZ20pE&amp;t=97s" TargetMode="External"/><Relationship Id="rId2" Type="http://schemas.openxmlformats.org/officeDocument/2006/relationships/hyperlink" Target="https://github.com/galtay/hilbertcurve" TargetMode="External"/><Relationship Id="rId1" Type="http://schemas.openxmlformats.org/officeDocument/2006/relationships/hyperlink" Target="https://www.youtube.com/watch?v=3s7h2MHQtxc" TargetMode="External"/><Relationship Id="rId6" Type="http://schemas.openxmlformats.org/officeDocument/2006/relationships/hyperlink" Target="https://citeseerx.ist.psu.edu/viewdoc/download?doi=10.1.1.127.6563&amp;rep=rep1&amp;type=pdf" TargetMode="External"/><Relationship Id="rId5" Type="http://schemas.openxmlformats.org/officeDocument/2006/relationships/hyperlink" Target="https://blog.christianperone.com/2015/08/googles-s2-geometry-on-the-sphere-cells-and-hilbert-curve/" TargetMode="External"/><Relationship Id="rId4" Type="http://schemas.openxmlformats.org/officeDocument/2006/relationships/hyperlink" Target="https://www2.isye.gatech.edu/~jjb/research/mow/mow.html" TargetMode="External"/></Relationships>
</file>

<file path=ppt/diagrams/_rels/drawing1.xml.rels><?xml version="1.0" encoding="UTF-8" standalone="yes"?>
<Relationships xmlns="http://schemas.openxmlformats.org/package/2006/relationships"><Relationship Id="rId3" Type="http://schemas.openxmlformats.org/officeDocument/2006/relationships/hyperlink" Target="https://www.americanscientist.org/sites/americanscientist.org/files/2013416124139665-2013-05Hayes.pdf" TargetMode="External"/><Relationship Id="rId7" Type="http://schemas.openxmlformats.org/officeDocument/2006/relationships/hyperlink" Target="https://www.youtube.com/watch?v=1pmBjIZ20pE&amp;t=97s" TargetMode="External"/><Relationship Id="rId2" Type="http://schemas.openxmlformats.org/officeDocument/2006/relationships/hyperlink" Target="https://github.com/galtay/hilbertcurve" TargetMode="External"/><Relationship Id="rId1" Type="http://schemas.openxmlformats.org/officeDocument/2006/relationships/hyperlink" Target="https://www.youtube.com/watch?v=3s7h2MHQtxc" TargetMode="External"/><Relationship Id="rId6" Type="http://schemas.openxmlformats.org/officeDocument/2006/relationships/hyperlink" Target="https://citeseerx.ist.psu.edu/viewdoc/download?doi=10.1.1.127.6563&amp;rep=rep1&amp;type=pdf" TargetMode="External"/><Relationship Id="rId5" Type="http://schemas.openxmlformats.org/officeDocument/2006/relationships/hyperlink" Target="https://blog.christianperone.com/2015/08/googles-s2-geometry-on-the-sphere-cells-and-hilbert-curve/" TargetMode="External"/><Relationship Id="rId4" Type="http://schemas.openxmlformats.org/officeDocument/2006/relationships/hyperlink" Target="https://www2.isye.gatech.edu/~jjb/research/mow/mow.html" TargetMode="Externa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D6694CE-69E4-4308-A460-61AB6C8DF42F}" type="doc">
      <dgm:prSet loTypeId="urn:microsoft.com/office/officeart/2005/8/layout/vList2" loCatId="list" qsTypeId="urn:microsoft.com/office/officeart/2005/8/quickstyle/simple1" qsCatId="simple" csTypeId="urn:microsoft.com/office/officeart/2005/8/colors/colorful5" csCatId="colorful"/>
      <dgm:spPr/>
      <dgm:t>
        <a:bodyPr/>
        <a:lstStyle/>
        <a:p>
          <a:endParaRPr lang="en-US"/>
        </a:p>
      </dgm:t>
    </dgm:pt>
    <dgm:pt modelId="{15CADC3A-C757-45B2-9764-3971ED9F72EE}">
      <dgm:prSet/>
      <dgm:spPr/>
      <dgm:t>
        <a:bodyPr/>
        <a:lstStyle/>
        <a:p>
          <a:r>
            <a:rPr lang="en-US"/>
            <a:t>Sagan, H. (1994). Space filling curves. </a:t>
          </a:r>
          <a:r>
            <a:rPr lang="es-CO"/>
            <a:t>Springer.</a:t>
          </a:r>
          <a:endParaRPr lang="en-US"/>
        </a:p>
      </dgm:t>
    </dgm:pt>
    <dgm:pt modelId="{568BA2A8-0C18-4E0B-B51F-809C990242CF}" type="parTrans" cxnId="{9CC01C07-7E36-48FD-95CD-012E3199365B}">
      <dgm:prSet/>
      <dgm:spPr/>
      <dgm:t>
        <a:bodyPr/>
        <a:lstStyle/>
        <a:p>
          <a:endParaRPr lang="en-US"/>
        </a:p>
      </dgm:t>
    </dgm:pt>
    <dgm:pt modelId="{7CD3D85A-5A17-49C0-879C-C35FA3C8CE19}" type="sibTrans" cxnId="{9CC01C07-7E36-48FD-95CD-012E3199365B}">
      <dgm:prSet/>
      <dgm:spPr/>
      <dgm:t>
        <a:bodyPr/>
        <a:lstStyle/>
        <a:p>
          <a:endParaRPr lang="en-US"/>
        </a:p>
      </dgm:t>
    </dgm:pt>
    <dgm:pt modelId="{018AD512-2D33-48C9-AE2E-A1AC5EAD7838}">
      <dgm:prSet/>
      <dgm:spPr/>
      <dgm:t>
        <a:bodyPr/>
        <a:lstStyle/>
        <a:p>
          <a:r>
            <a:rPr lang="en-US"/>
            <a:t>Grant Sanderson. (2016). Is Finite Math Useful?. 3Blue1Brown – YouTube. </a:t>
          </a:r>
          <a:r>
            <a:rPr lang="en-US" u="sng">
              <a:hlinkClick xmlns:r="http://schemas.openxmlformats.org/officeDocument/2006/relationships" r:id="rId1"/>
            </a:rPr>
            <a:t>https://www.youtube.com/watch?v=3s7h2MHQtxc</a:t>
          </a:r>
          <a:endParaRPr lang="en-US"/>
        </a:p>
      </dgm:t>
    </dgm:pt>
    <dgm:pt modelId="{766F4B6E-4DF3-4096-B189-49264C24F8A3}" type="parTrans" cxnId="{85010075-3C84-404D-99AA-7E69A4AA3D6A}">
      <dgm:prSet/>
      <dgm:spPr/>
      <dgm:t>
        <a:bodyPr/>
        <a:lstStyle/>
        <a:p>
          <a:endParaRPr lang="en-US"/>
        </a:p>
      </dgm:t>
    </dgm:pt>
    <dgm:pt modelId="{E616F25F-1E03-45D3-938C-997EF22EE78D}" type="sibTrans" cxnId="{85010075-3C84-404D-99AA-7E69A4AA3D6A}">
      <dgm:prSet/>
      <dgm:spPr/>
      <dgm:t>
        <a:bodyPr/>
        <a:lstStyle/>
        <a:p>
          <a:endParaRPr lang="en-US"/>
        </a:p>
      </dgm:t>
    </dgm:pt>
    <dgm:pt modelId="{FF962A07-CA8B-4C37-A48F-37C4BB961932}">
      <dgm:prSet/>
      <dgm:spPr/>
      <dgm:t>
        <a:bodyPr/>
        <a:lstStyle/>
        <a:p>
          <a:r>
            <a:rPr lang="en-US"/>
            <a:t>Gabriel Altay. (2018). hilbertcurve. Github. </a:t>
          </a:r>
          <a:r>
            <a:rPr lang="en-US" u="sng">
              <a:hlinkClick xmlns:r="http://schemas.openxmlformats.org/officeDocument/2006/relationships" r:id="rId2"/>
            </a:rPr>
            <a:t>https://github.com/galtay/hilbertcurve#visuals</a:t>
          </a:r>
          <a:endParaRPr lang="en-US"/>
        </a:p>
      </dgm:t>
    </dgm:pt>
    <dgm:pt modelId="{5D1C7B83-CEA3-455A-A89F-ED0AB7543EBD}" type="parTrans" cxnId="{761A4CD7-8B74-4525-98F6-754A49757921}">
      <dgm:prSet/>
      <dgm:spPr/>
      <dgm:t>
        <a:bodyPr/>
        <a:lstStyle/>
        <a:p>
          <a:endParaRPr lang="en-US"/>
        </a:p>
      </dgm:t>
    </dgm:pt>
    <dgm:pt modelId="{4C20878B-E26A-4233-9741-ED1FCBD0FF26}" type="sibTrans" cxnId="{761A4CD7-8B74-4525-98F6-754A49757921}">
      <dgm:prSet/>
      <dgm:spPr/>
      <dgm:t>
        <a:bodyPr/>
        <a:lstStyle/>
        <a:p>
          <a:endParaRPr lang="en-US"/>
        </a:p>
      </dgm:t>
    </dgm:pt>
    <dgm:pt modelId="{348E496A-AF2A-44B9-A92F-0ECCF2865038}">
      <dgm:prSet/>
      <dgm:spPr/>
      <dgm:t>
        <a:bodyPr/>
        <a:lstStyle/>
        <a:p>
          <a:r>
            <a:rPr lang="en-US"/>
            <a:t>Brian Hayes. (2013). Crinkly Curves. American Scientist Vol 101, p 178-183. </a:t>
          </a:r>
          <a:r>
            <a:rPr lang="en-US" u="sng">
              <a:hlinkClick xmlns:r="http://schemas.openxmlformats.org/officeDocument/2006/relationships" r:id="rId3"/>
            </a:rPr>
            <a:t>https://www.americanscientist.org/sites/americanscientist.org/files/2013416124139665-2013-05Hayes.pdf</a:t>
          </a:r>
          <a:endParaRPr lang="en-US"/>
        </a:p>
      </dgm:t>
    </dgm:pt>
    <dgm:pt modelId="{1076E799-1D96-40A0-A438-2FD16058EC89}" type="parTrans" cxnId="{78665581-D695-4C14-8C8C-24937E3DAB1F}">
      <dgm:prSet/>
      <dgm:spPr/>
      <dgm:t>
        <a:bodyPr/>
        <a:lstStyle/>
        <a:p>
          <a:endParaRPr lang="en-US"/>
        </a:p>
      </dgm:t>
    </dgm:pt>
    <dgm:pt modelId="{BC170DA9-121C-482B-B31F-94A784F61FC0}" type="sibTrans" cxnId="{78665581-D695-4C14-8C8C-24937E3DAB1F}">
      <dgm:prSet/>
      <dgm:spPr/>
      <dgm:t>
        <a:bodyPr/>
        <a:lstStyle/>
        <a:p>
          <a:endParaRPr lang="en-US"/>
        </a:p>
      </dgm:t>
    </dgm:pt>
    <dgm:pt modelId="{4885B254-EDC9-493D-8306-3C4F4C3161D4}">
      <dgm:prSet/>
      <dgm:spPr/>
      <dgm:t>
        <a:bodyPr/>
        <a:lstStyle/>
        <a:p>
          <a:r>
            <a:rPr lang="en-US"/>
            <a:t>Bill Nulty y Paul Goldsman. (2012). Some Combinatorial Applications of Space-filling Curves. Georgia Institute of Technology. </a:t>
          </a:r>
          <a:r>
            <a:rPr lang="en-US" u="sng">
              <a:hlinkClick xmlns:r="http://schemas.openxmlformats.org/officeDocument/2006/relationships" r:id="rId4"/>
            </a:rPr>
            <a:t>https://www2.isye.gatech.edu/~jjb/research/mow/mow.html</a:t>
          </a:r>
          <a:endParaRPr lang="en-US"/>
        </a:p>
      </dgm:t>
    </dgm:pt>
    <dgm:pt modelId="{73FA9341-24F1-4D37-8B92-6E8A3D28A2C0}" type="parTrans" cxnId="{0149BDE1-0FA4-4530-A618-85B80B5BFFE7}">
      <dgm:prSet/>
      <dgm:spPr/>
      <dgm:t>
        <a:bodyPr/>
        <a:lstStyle/>
        <a:p>
          <a:endParaRPr lang="en-US"/>
        </a:p>
      </dgm:t>
    </dgm:pt>
    <dgm:pt modelId="{3F57922A-E21A-429C-B530-A30FFCEAC9AF}" type="sibTrans" cxnId="{0149BDE1-0FA4-4530-A618-85B80B5BFFE7}">
      <dgm:prSet/>
      <dgm:spPr/>
      <dgm:t>
        <a:bodyPr/>
        <a:lstStyle/>
        <a:p>
          <a:endParaRPr lang="en-US"/>
        </a:p>
      </dgm:t>
    </dgm:pt>
    <dgm:pt modelId="{1AB732DF-9095-4BBA-9D04-9925DB113268}">
      <dgm:prSet/>
      <dgm:spPr/>
      <dgm:t>
        <a:bodyPr/>
        <a:lstStyle/>
        <a:p>
          <a:r>
            <a:rPr lang="en-US"/>
            <a:t>Christian S. Perone. (2015). Google’s S2, geometry on the sphere, cells and Hilbert curve. </a:t>
          </a:r>
          <a:r>
            <a:rPr lang="es-CO" u="sng">
              <a:hlinkClick xmlns:r="http://schemas.openxmlformats.org/officeDocument/2006/relationships" r:id="rId5"/>
            </a:rPr>
            <a:t>https://blog.christianperone.com/2015/08/googles-s2-geometry-on-the-sphere-cells-and-hilbert-curve/</a:t>
          </a:r>
          <a:endParaRPr lang="en-US"/>
        </a:p>
      </dgm:t>
    </dgm:pt>
    <dgm:pt modelId="{2C311E9C-45F1-4FC6-934E-2ED7402B317B}" type="parTrans" cxnId="{0741E480-C29E-4850-8D7D-406D5D68E8E7}">
      <dgm:prSet/>
      <dgm:spPr/>
      <dgm:t>
        <a:bodyPr/>
        <a:lstStyle/>
        <a:p>
          <a:endParaRPr lang="en-US"/>
        </a:p>
      </dgm:t>
    </dgm:pt>
    <dgm:pt modelId="{F93E41FC-577D-4DEA-92D7-8A2D30F4740E}" type="sibTrans" cxnId="{0741E480-C29E-4850-8D7D-406D5D68E8E7}">
      <dgm:prSet/>
      <dgm:spPr/>
      <dgm:t>
        <a:bodyPr/>
        <a:lstStyle/>
        <a:p>
          <a:endParaRPr lang="en-US"/>
        </a:p>
      </dgm:t>
    </dgm:pt>
    <dgm:pt modelId="{34EEF27E-6177-4406-BB53-F1B9D3D1B786}">
      <dgm:prSet/>
      <dgm:spPr/>
      <dgm:t>
        <a:bodyPr/>
        <a:lstStyle/>
        <a:p>
          <a:r>
            <a:rPr lang="en-US"/>
            <a:t>Liang, Chen, Huang y Liu. (N.A.). Lossless Compression of Medical Images Using Hilbert Space-Filling Curves. Feng Chia University, Taiwan. </a:t>
          </a:r>
          <a:r>
            <a:rPr lang="en-US" u="sng">
              <a:hlinkClick xmlns:r="http://schemas.openxmlformats.org/officeDocument/2006/relationships" r:id="rId6"/>
            </a:rPr>
            <a:t>https://citeseerx.ist.psu.edu/viewdoc/download?doi=10.1.1.127.6563&amp;rep=rep1&amp;type=pdf</a:t>
          </a:r>
          <a:endParaRPr lang="en-US"/>
        </a:p>
      </dgm:t>
    </dgm:pt>
    <dgm:pt modelId="{9EDDD047-2185-4412-B7FD-0B96AF6EB0E5}" type="parTrans" cxnId="{511149D4-9FFA-4015-9084-9D2F6F12CB44}">
      <dgm:prSet/>
      <dgm:spPr/>
      <dgm:t>
        <a:bodyPr/>
        <a:lstStyle/>
        <a:p>
          <a:endParaRPr lang="en-US"/>
        </a:p>
      </dgm:t>
    </dgm:pt>
    <dgm:pt modelId="{4FDCCBE8-AFC1-4038-BE9D-460BEEEF3E5F}" type="sibTrans" cxnId="{511149D4-9FFA-4015-9084-9D2F6F12CB44}">
      <dgm:prSet/>
      <dgm:spPr/>
      <dgm:t>
        <a:bodyPr/>
        <a:lstStyle/>
        <a:p>
          <a:endParaRPr lang="en-US"/>
        </a:p>
      </dgm:t>
    </dgm:pt>
    <dgm:pt modelId="{1E0449B9-13FD-4DBE-A37F-ABED26B9D1D4}">
      <dgm:prSet/>
      <dgm:spPr/>
      <dgm:t>
        <a:bodyPr/>
        <a:lstStyle/>
        <a:p>
          <a:r>
            <a:rPr lang="en-US"/>
            <a:t>AlphaOpt. (2021). What is the Traveling Salesman Problem?. Alpha-Opt – YouTube. </a:t>
          </a:r>
          <a:r>
            <a:rPr lang="en-US" u="sng">
              <a:hlinkClick xmlns:r="http://schemas.openxmlformats.org/officeDocument/2006/relationships" r:id="rId7"/>
            </a:rPr>
            <a:t>https://www.youtube.com/watch?v=1pmBjIZ20pE&amp;t=97s</a:t>
          </a:r>
          <a:endParaRPr lang="en-US"/>
        </a:p>
      </dgm:t>
    </dgm:pt>
    <dgm:pt modelId="{BEDA3FC8-B3AF-4DA3-878B-B64D82C7B712}" type="parTrans" cxnId="{F6E8FE17-8871-4D8A-B1FB-6F661BC526EC}">
      <dgm:prSet/>
      <dgm:spPr/>
      <dgm:t>
        <a:bodyPr/>
        <a:lstStyle/>
        <a:p>
          <a:endParaRPr lang="en-US"/>
        </a:p>
      </dgm:t>
    </dgm:pt>
    <dgm:pt modelId="{D97D2EC5-BCD4-4497-AC7E-3ADCFD3F6993}" type="sibTrans" cxnId="{F6E8FE17-8871-4D8A-B1FB-6F661BC526EC}">
      <dgm:prSet/>
      <dgm:spPr/>
      <dgm:t>
        <a:bodyPr/>
        <a:lstStyle/>
        <a:p>
          <a:endParaRPr lang="en-US"/>
        </a:p>
      </dgm:t>
    </dgm:pt>
    <dgm:pt modelId="{1AB3B4C2-1E96-144E-8501-3B8D79A544ED}" type="pres">
      <dgm:prSet presAssocID="{7D6694CE-69E4-4308-A460-61AB6C8DF42F}" presName="linear" presStyleCnt="0">
        <dgm:presLayoutVars>
          <dgm:animLvl val="lvl"/>
          <dgm:resizeHandles val="exact"/>
        </dgm:presLayoutVars>
      </dgm:prSet>
      <dgm:spPr/>
    </dgm:pt>
    <dgm:pt modelId="{CB026318-6789-4048-AFDC-C9EFFDADC426}" type="pres">
      <dgm:prSet presAssocID="{15CADC3A-C757-45B2-9764-3971ED9F72EE}" presName="parentText" presStyleLbl="node1" presStyleIdx="0" presStyleCnt="8">
        <dgm:presLayoutVars>
          <dgm:chMax val="0"/>
          <dgm:bulletEnabled val="1"/>
        </dgm:presLayoutVars>
      </dgm:prSet>
      <dgm:spPr/>
    </dgm:pt>
    <dgm:pt modelId="{7D8B93AD-9FB7-9647-9021-C65C649210D0}" type="pres">
      <dgm:prSet presAssocID="{7CD3D85A-5A17-49C0-879C-C35FA3C8CE19}" presName="spacer" presStyleCnt="0"/>
      <dgm:spPr/>
    </dgm:pt>
    <dgm:pt modelId="{2953B48B-9AE9-CE42-AEFB-C88EA5CAEB3A}" type="pres">
      <dgm:prSet presAssocID="{018AD512-2D33-48C9-AE2E-A1AC5EAD7838}" presName="parentText" presStyleLbl="node1" presStyleIdx="1" presStyleCnt="8">
        <dgm:presLayoutVars>
          <dgm:chMax val="0"/>
          <dgm:bulletEnabled val="1"/>
        </dgm:presLayoutVars>
      </dgm:prSet>
      <dgm:spPr/>
    </dgm:pt>
    <dgm:pt modelId="{45B237CF-BBFF-3F43-AD29-98C06A6B53E4}" type="pres">
      <dgm:prSet presAssocID="{E616F25F-1E03-45D3-938C-997EF22EE78D}" presName="spacer" presStyleCnt="0"/>
      <dgm:spPr/>
    </dgm:pt>
    <dgm:pt modelId="{C18348CF-80F8-1A44-9EE8-2AFB0F19DD47}" type="pres">
      <dgm:prSet presAssocID="{FF962A07-CA8B-4C37-A48F-37C4BB961932}" presName="parentText" presStyleLbl="node1" presStyleIdx="2" presStyleCnt="8">
        <dgm:presLayoutVars>
          <dgm:chMax val="0"/>
          <dgm:bulletEnabled val="1"/>
        </dgm:presLayoutVars>
      </dgm:prSet>
      <dgm:spPr/>
    </dgm:pt>
    <dgm:pt modelId="{D87C304C-CB76-6843-926C-0F7284932E96}" type="pres">
      <dgm:prSet presAssocID="{4C20878B-E26A-4233-9741-ED1FCBD0FF26}" presName="spacer" presStyleCnt="0"/>
      <dgm:spPr/>
    </dgm:pt>
    <dgm:pt modelId="{454A4E22-937D-6445-974E-C44E4F4441B3}" type="pres">
      <dgm:prSet presAssocID="{348E496A-AF2A-44B9-A92F-0ECCF2865038}" presName="parentText" presStyleLbl="node1" presStyleIdx="3" presStyleCnt="8">
        <dgm:presLayoutVars>
          <dgm:chMax val="0"/>
          <dgm:bulletEnabled val="1"/>
        </dgm:presLayoutVars>
      </dgm:prSet>
      <dgm:spPr/>
    </dgm:pt>
    <dgm:pt modelId="{FB5C7B87-1409-204F-B88A-6D64BB91632F}" type="pres">
      <dgm:prSet presAssocID="{BC170DA9-121C-482B-B31F-94A784F61FC0}" presName="spacer" presStyleCnt="0"/>
      <dgm:spPr/>
    </dgm:pt>
    <dgm:pt modelId="{CE3B824E-0B3A-5C4D-859F-BEC44D4E7C51}" type="pres">
      <dgm:prSet presAssocID="{4885B254-EDC9-493D-8306-3C4F4C3161D4}" presName="parentText" presStyleLbl="node1" presStyleIdx="4" presStyleCnt="8">
        <dgm:presLayoutVars>
          <dgm:chMax val="0"/>
          <dgm:bulletEnabled val="1"/>
        </dgm:presLayoutVars>
      </dgm:prSet>
      <dgm:spPr/>
    </dgm:pt>
    <dgm:pt modelId="{574D5709-E766-0440-B69E-728F22ED1A3E}" type="pres">
      <dgm:prSet presAssocID="{3F57922A-E21A-429C-B530-A30FFCEAC9AF}" presName="spacer" presStyleCnt="0"/>
      <dgm:spPr/>
    </dgm:pt>
    <dgm:pt modelId="{FE582A77-EE15-F548-A630-C69274F3DD8D}" type="pres">
      <dgm:prSet presAssocID="{1AB732DF-9095-4BBA-9D04-9925DB113268}" presName="parentText" presStyleLbl="node1" presStyleIdx="5" presStyleCnt="8">
        <dgm:presLayoutVars>
          <dgm:chMax val="0"/>
          <dgm:bulletEnabled val="1"/>
        </dgm:presLayoutVars>
      </dgm:prSet>
      <dgm:spPr/>
    </dgm:pt>
    <dgm:pt modelId="{397E270B-4246-A940-A3AE-7FAEDEF1233C}" type="pres">
      <dgm:prSet presAssocID="{F93E41FC-577D-4DEA-92D7-8A2D30F4740E}" presName="spacer" presStyleCnt="0"/>
      <dgm:spPr/>
    </dgm:pt>
    <dgm:pt modelId="{55A2761F-3C5B-1147-A585-47EB610D1526}" type="pres">
      <dgm:prSet presAssocID="{34EEF27E-6177-4406-BB53-F1B9D3D1B786}" presName="parentText" presStyleLbl="node1" presStyleIdx="6" presStyleCnt="8">
        <dgm:presLayoutVars>
          <dgm:chMax val="0"/>
          <dgm:bulletEnabled val="1"/>
        </dgm:presLayoutVars>
      </dgm:prSet>
      <dgm:spPr/>
    </dgm:pt>
    <dgm:pt modelId="{EFD2D25B-89F4-8749-9B9B-920C630F8AA3}" type="pres">
      <dgm:prSet presAssocID="{4FDCCBE8-AFC1-4038-BE9D-460BEEEF3E5F}" presName="spacer" presStyleCnt="0"/>
      <dgm:spPr/>
    </dgm:pt>
    <dgm:pt modelId="{8F7DD57F-0907-0D4C-8946-971C544177EF}" type="pres">
      <dgm:prSet presAssocID="{1E0449B9-13FD-4DBE-A37F-ABED26B9D1D4}" presName="parentText" presStyleLbl="node1" presStyleIdx="7" presStyleCnt="8">
        <dgm:presLayoutVars>
          <dgm:chMax val="0"/>
          <dgm:bulletEnabled val="1"/>
        </dgm:presLayoutVars>
      </dgm:prSet>
      <dgm:spPr/>
    </dgm:pt>
  </dgm:ptLst>
  <dgm:cxnLst>
    <dgm:cxn modelId="{9CC01C07-7E36-48FD-95CD-012E3199365B}" srcId="{7D6694CE-69E4-4308-A460-61AB6C8DF42F}" destId="{15CADC3A-C757-45B2-9764-3971ED9F72EE}" srcOrd="0" destOrd="0" parTransId="{568BA2A8-0C18-4E0B-B51F-809C990242CF}" sibTransId="{7CD3D85A-5A17-49C0-879C-C35FA3C8CE19}"/>
    <dgm:cxn modelId="{F6E8FE17-8871-4D8A-B1FB-6F661BC526EC}" srcId="{7D6694CE-69E4-4308-A460-61AB6C8DF42F}" destId="{1E0449B9-13FD-4DBE-A37F-ABED26B9D1D4}" srcOrd="7" destOrd="0" parTransId="{BEDA3FC8-B3AF-4DA3-878B-B64D82C7B712}" sibTransId="{D97D2EC5-BCD4-4497-AC7E-3ADCFD3F6993}"/>
    <dgm:cxn modelId="{9FCE175A-0D1E-AE42-999B-59CF8B44920D}" type="presOf" srcId="{348E496A-AF2A-44B9-A92F-0ECCF2865038}" destId="{454A4E22-937D-6445-974E-C44E4F4441B3}" srcOrd="0" destOrd="0" presId="urn:microsoft.com/office/officeart/2005/8/layout/vList2"/>
    <dgm:cxn modelId="{60B0765C-C899-CA47-AA37-5B65642A5634}" type="presOf" srcId="{34EEF27E-6177-4406-BB53-F1B9D3D1B786}" destId="{55A2761F-3C5B-1147-A585-47EB610D1526}" srcOrd="0" destOrd="0" presId="urn:microsoft.com/office/officeart/2005/8/layout/vList2"/>
    <dgm:cxn modelId="{26D34F71-E6F0-794B-956D-E7A56F3690C7}" type="presOf" srcId="{4885B254-EDC9-493D-8306-3C4F4C3161D4}" destId="{CE3B824E-0B3A-5C4D-859F-BEC44D4E7C51}" srcOrd="0" destOrd="0" presId="urn:microsoft.com/office/officeart/2005/8/layout/vList2"/>
    <dgm:cxn modelId="{85010075-3C84-404D-99AA-7E69A4AA3D6A}" srcId="{7D6694CE-69E4-4308-A460-61AB6C8DF42F}" destId="{018AD512-2D33-48C9-AE2E-A1AC5EAD7838}" srcOrd="1" destOrd="0" parTransId="{766F4B6E-4DF3-4096-B189-49264C24F8A3}" sibTransId="{E616F25F-1E03-45D3-938C-997EF22EE78D}"/>
    <dgm:cxn modelId="{0741E480-C29E-4850-8D7D-406D5D68E8E7}" srcId="{7D6694CE-69E4-4308-A460-61AB6C8DF42F}" destId="{1AB732DF-9095-4BBA-9D04-9925DB113268}" srcOrd="5" destOrd="0" parTransId="{2C311E9C-45F1-4FC6-934E-2ED7402B317B}" sibTransId="{F93E41FC-577D-4DEA-92D7-8A2D30F4740E}"/>
    <dgm:cxn modelId="{78665581-D695-4C14-8C8C-24937E3DAB1F}" srcId="{7D6694CE-69E4-4308-A460-61AB6C8DF42F}" destId="{348E496A-AF2A-44B9-A92F-0ECCF2865038}" srcOrd="3" destOrd="0" parTransId="{1076E799-1D96-40A0-A438-2FD16058EC89}" sibTransId="{BC170DA9-121C-482B-B31F-94A784F61FC0}"/>
    <dgm:cxn modelId="{96523C86-6D0A-6D40-88FA-5C58EC8E1D50}" type="presOf" srcId="{1E0449B9-13FD-4DBE-A37F-ABED26B9D1D4}" destId="{8F7DD57F-0907-0D4C-8946-971C544177EF}" srcOrd="0" destOrd="0" presId="urn:microsoft.com/office/officeart/2005/8/layout/vList2"/>
    <dgm:cxn modelId="{6BFE5FB5-AF03-1C4F-88B6-0392EF993C99}" type="presOf" srcId="{018AD512-2D33-48C9-AE2E-A1AC5EAD7838}" destId="{2953B48B-9AE9-CE42-AEFB-C88EA5CAEB3A}" srcOrd="0" destOrd="0" presId="urn:microsoft.com/office/officeart/2005/8/layout/vList2"/>
    <dgm:cxn modelId="{7E9EAACD-A8F9-D541-A031-F9B61D983D3E}" type="presOf" srcId="{FF962A07-CA8B-4C37-A48F-37C4BB961932}" destId="{C18348CF-80F8-1A44-9EE8-2AFB0F19DD47}" srcOrd="0" destOrd="0" presId="urn:microsoft.com/office/officeart/2005/8/layout/vList2"/>
    <dgm:cxn modelId="{79355FCE-ACF9-C44C-96B1-B9EC0E0BA4B3}" type="presOf" srcId="{15CADC3A-C757-45B2-9764-3971ED9F72EE}" destId="{CB026318-6789-4048-AFDC-C9EFFDADC426}" srcOrd="0" destOrd="0" presId="urn:microsoft.com/office/officeart/2005/8/layout/vList2"/>
    <dgm:cxn modelId="{6630DCD1-2E82-674A-8036-6453E2A8F172}" type="presOf" srcId="{1AB732DF-9095-4BBA-9D04-9925DB113268}" destId="{FE582A77-EE15-F548-A630-C69274F3DD8D}" srcOrd="0" destOrd="0" presId="urn:microsoft.com/office/officeart/2005/8/layout/vList2"/>
    <dgm:cxn modelId="{868E14D3-6CBD-6440-B712-E9EA3933FB68}" type="presOf" srcId="{7D6694CE-69E4-4308-A460-61AB6C8DF42F}" destId="{1AB3B4C2-1E96-144E-8501-3B8D79A544ED}" srcOrd="0" destOrd="0" presId="urn:microsoft.com/office/officeart/2005/8/layout/vList2"/>
    <dgm:cxn modelId="{511149D4-9FFA-4015-9084-9D2F6F12CB44}" srcId="{7D6694CE-69E4-4308-A460-61AB6C8DF42F}" destId="{34EEF27E-6177-4406-BB53-F1B9D3D1B786}" srcOrd="6" destOrd="0" parTransId="{9EDDD047-2185-4412-B7FD-0B96AF6EB0E5}" sibTransId="{4FDCCBE8-AFC1-4038-BE9D-460BEEEF3E5F}"/>
    <dgm:cxn modelId="{761A4CD7-8B74-4525-98F6-754A49757921}" srcId="{7D6694CE-69E4-4308-A460-61AB6C8DF42F}" destId="{FF962A07-CA8B-4C37-A48F-37C4BB961932}" srcOrd="2" destOrd="0" parTransId="{5D1C7B83-CEA3-455A-A89F-ED0AB7543EBD}" sibTransId="{4C20878B-E26A-4233-9741-ED1FCBD0FF26}"/>
    <dgm:cxn modelId="{0149BDE1-0FA4-4530-A618-85B80B5BFFE7}" srcId="{7D6694CE-69E4-4308-A460-61AB6C8DF42F}" destId="{4885B254-EDC9-493D-8306-3C4F4C3161D4}" srcOrd="4" destOrd="0" parTransId="{73FA9341-24F1-4D37-8B92-6E8A3D28A2C0}" sibTransId="{3F57922A-E21A-429C-B530-A30FFCEAC9AF}"/>
    <dgm:cxn modelId="{82EC6B89-0265-9E4D-83CF-3C9CE90D86B0}" type="presParOf" srcId="{1AB3B4C2-1E96-144E-8501-3B8D79A544ED}" destId="{CB026318-6789-4048-AFDC-C9EFFDADC426}" srcOrd="0" destOrd="0" presId="urn:microsoft.com/office/officeart/2005/8/layout/vList2"/>
    <dgm:cxn modelId="{A3784FFA-C0BC-B34C-91B6-BCF049B5FF35}" type="presParOf" srcId="{1AB3B4C2-1E96-144E-8501-3B8D79A544ED}" destId="{7D8B93AD-9FB7-9647-9021-C65C649210D0}" srcOrd="1" destOrd="0" presId="urn:microsoft.com/office/officeart/2005/8/layout/vList2"/>
    <dgm:cxn modelId="{4B1F3157-15B1-E447-8E35-3EF4A79233B2}" type="presParOf" srcId="{1AB3B4C2-1E96-144E-8501-3B8D79A544ED}" destId="{2953B48B-9AE9-CE42-AEFB-C88EA5CAEB3A}" srcOrd="2" destOrd="0" presId="urn:microsoft.com/office/officeart/2005/8/layout/vList2"/>
    <dgm:cxn modelId="{48EEB063-4853-1A4A-83BE-0C8006050472}" type="presParOf" srcId="{1AB3B4C2-1E96-144E-8501-3B8D79A544ED}" destId="{45B237CF-BBFF-3F43-AD29-98C06A6B53E4}" srcOrd="3" destOrd="0" presId="urn:microsoft.com/office/officeart/2005/8/layout/vList2"/>
    <dgm:cxn modelId="{2965DB07-51F5-934D-9241-E1260F54311A}" type="presParOf" srcId="{1AB3B4C2-1E96-144E-8501-3B8D79A544ED}" destId="{C18348CF-80F8-1A44-9EE8-2AFB0F19DD47}" srcOrd="4" destOrd="0" presId="urn:microsoft.com/office/officeart/2005/8/layout/vList2"/>
    <dgm:cxn modelId="{8479B727-3892-154C-BD90-286FBFEF9E76}" type="presParOf" srcId="{1AB3B4C2-1E96-144E-8501-3B8D79A544ED}" destId="{D87C304C-CB76-6843-926C-0F7284932E96}" srcOrd="5" destOrd="0" presId="urn:microsoft.com/office/officeart/2005/8/layout/vList2"/>
    <dgm:cxn modelId="{D9B73BE9-32E9-6745-8A47-6436DEE1141B}" type="presParOf" srcId="{1AB3B4C2-1E96-144E-8501-3B8D79A544ED}" destId="{454A4E22-937D-6445-974E-C44E4F4441B3}" srcOrd="6" destOrd="0" presId="urn:microsoft.com/office/officeart/2005/8/layout/vList2"/>
    <dgm:cxn modelId="{7247C35C-E5B6-5948-BEC0-D19961C40BC1}" type="presParOf" srcId="{1AB3B4C2-1E96-144E-8501-3B8D79A544ED}" destId="{FB5C7B87-1409-204F-B88A-6D64BB91632F}" srcOrd="7" destOrd="0" presId="urn:microsoft.com/office/officeart/2005/8/layout/vList2"/>
    <dgm:cxn modelId="{3BA3DA2C-268A-9C43-92E8-9DCC4E8AB640}" type="presParOf" srcId="{1AB3B4C2-1E96-144E-8501-3B8D79A544ED}" destId="{CE3B824E-0B3A-5C4D-859F-BEC44D4E7C51}" srcOrd="8" destOrd="0" presId="urn:microsoft.com/office/officeart/2005/8/layout/vList2"/>
    <dgm:cxn modelId="{6DEF9E3F-7B62-A94A-814E-7914017A9245}" type="presParOf" srcId="{1AB3B4C2-1E96-144E-8501-3B8D79A544ED}" destId="{574D5709-E766-0440-B69E-728F22ED1A3E}" srcOrd="9" destOrd="0" presId="urn:microsoft.com/office/officeart/2005/8/layout/vList2"/>
    <dgm:cxn modelId="{701A6110-25E2-0A41-B644-D53F84D93A15}" type="presParOf" srcId="{1AB3B4C2-1E96-144E-8501-3B8D79A544ED}" destId="{FE582A77-EE15-F548-A630-C69274F3DD8D}" srcOrd="10" destOrd="0" presId="urn:microsoft.com/office/officeart/2005/8/layout/vList2"/>
    <dgm:cxn modelId="{955F9AA1-1433-E844-97F0-784B6DDEB807}" type="presParOf" srcId="{1AB3B4C2-1E96-144E-8501-3B8D79A544ED}" destId="{397E270B-4246-A940-A3AE-7FAEDEF1233C}" srcOrd="11" destOrd="0" presId="urn:microsoft.com/office/officeart/2005/8/layout/vList2"/>
    <dgm:cxn modelId="{89C5E771-B362-D14F-8C96-286069D35A5D}" type="presParOf" srcId="{1AB3B4C2-1E96-144E-8501-3B8D79A544ED}" destId="{55A2761F-3C5B-1147-A585-47EB610D1526}" srcOrd="12" destOrd="0" presId="urn:microsoft.com/office/officeart/2005/8/layout/vList2"/>
    <dgm:cxn modelId="{F04DA76B-DB7F-8648-B67C-D7DB8BD55643}" type="presParOf" srcId="{1AB3B4C2-1E96-144E-8501-3B8D79A544ED}" destId="{EFD2D25B-89F4-8749-9B9B-920C630F8AA3}" srcOrd="13" destOrd="0" presId="urn:microsoft.com/office/officeart/2005/8/layout/vList2"/>
    <dgm:cxn modelId="{39F687C6-D9A4-5E44-B731-039425A9B5B3}" type="presParOf" srcId="{1AB3B4C2-1E96-144E-8501-3B8D79A544ED}" destId="{8F7DD57F-0907-0D4C-8946-971C544177EF}" srcOrd="1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B026318-6789-4048-AFDC-C9EFFDADC426}">
      <dsp:nvSpPr>
        <dsp:cNvPr id="0" name=""/>
        <dsp:cNvSpPr/>
      </dsp:nvSpPr>
      <dsp:spPr>
        <a:xfrm>
          <a:off x="0" y="110604"/>
          <a:ext cx="7812562" cy="710087"/>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US" sz="1300" kern="1200"/>
            <a:t>Sagan, H. (1994). Space filling curves. </a:t>
          </a:r>
          <a:r>
            <a:rPr lang="es-CO" sz="1300" kern="1200"/>
            <a:t>Springer.</a:t>
          </a:r>
          <a:endParaRPr lang="en-US" sz="1300" kern="1200"/>
        </a:p>
      </dsp:txBody>
      <dsp:txXfrm>
        <a:off x="34664" y="145268"/>
        <a:ext cx="7743234" cy="640759"/>
      </dsp:txXfrm>
    </dsp:sp>
    <dsp:sp modelId="{2953B48B-9AE9-CE42-AEFB-C88EA5CAEB3A}">
      <dsp:nvSpPr>
        <dsp:cNvPr id="0" name=""/>
        <dsp:cNvSpPr/>
      </dsp:nvSpPr>
      <dsp:spPr>
        <a:xfrm>
          <a:off x="0" y="858131"/>
          <a:ext cx="7812562" cy="710087"/>
        </a:xfrm>
        <a:prstGeom prst="roundRect">
          <a:avLst/>
        </a:prstGeom>
        <a:solidFill>
          <a:schemeClr val="accent5">
            <a:hueOff val="-211727"/>
            <a:satOff val="64"/>
            <a:lumOff val="-165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US" sz="1300" kern="1200"/>
            <a:t>Grant Sanderson. (2016). Is Finite Math Useful?. 3Blue1Brown – YouTube. </a:t>
          </a:r>
          <a:r>
            <a:rPr lang="en-US" sz="1300" u="sng" kern="1200">
              <a:hlinkClick xmlns:r="http://schemas.openxmlformats.org/officeDocument/2006/relationships" r:id="rId1"/>
            </a:rPr>
            <a:t>https://www.youtube.com/watch?v=3s7h2MHQtxc</a:t>
          </a:r>
          <a:endParaRPr lang="en-US" sz="1300" kern="1200"/>
        </a:p>
      </dsp:txBody>
      <dsp:txXfrm>
        <a:off x="34664" y="892795"/>
        <a:ext cx="7743234" cy="640759"/>
      </dsp:txXfrm>
    </dsp:sp>
    <dsp:sp modelId="{C18348CF-80F8-1A44-9EE8-2AFB0F19DD47}">
      <dsp:nvSpPr>
        <dsp:cNvPr id="0" name=""/>
        <dsp:cNvSpPr/>
      </dsp:nvSpPr>
      <dsp:spPr>
        <a:xfrm>
          <a:off x="0" y="1605658"/>
          <a:ext cx="7812562" cy="710087"/>
        </a:xfrm>
        <a:prstGeom prst="roundRect">
          <a:avLst/>
        </a:prstGeom>
        <a:solidFill>
          <a:schemeClr val="accent5">
            <a:hueOff val="-423454"/>
            <a:satOff val="128"/>
            <a:lumOff val="-330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US" sz="1300" kern="1200"/>
            <a:t>Gabriel Altay. (2018). hilbertcurve. Github. </a:t>
          </a:r>
          <a:r>
            <a:rPr lang="en-US" sz="1300" u="sng" kern="1200">
              <a:hlinkClick xmlns:r="http://schemas.openxmlformats.org/officeDocument/2006/relationships" r:id="rId2"/>
            </a:rPr>
            <a:t>https://github.com/galtay/hilbertcurve#visuals</a:t>
          </a:r>
          <a:endParaRPr lang="en-US" sz="1300" kern="1200"/>
        </a:p>
      </dsp:txBody>
      <dsp:txXfrm>
        <a:off x="34664" y="1640322"/>
        <a:ext cx="7743234" cy="640759"/>
      </dsp:txXfrm>
    </dsp:sp>
    <dsp:sp modelId="{454A4E22-937D-6445-974E-C44E4F4441B3}">
      <dsp:nvSpPr>
        <dsp:cNvPr id="0" name=""/>
        <dsp:cNvSpPr/>
      </dsp:nvSpPr>
      <dsp:spPr>
        <a:xfrm>
          <a:off x="0" y="2353185"/>
          <a:ext cx="7812562" cy="710087"/>
        </a:xfrm>
        <a:prstGeom prst="roundRect">
          <a:avLst/>
        </a:prstGeom>
        <a:solidFill>
          <a:schemeClr val="accent5">
            <a:hueOff val="-635182"/>
            <a:satOff val="192"/>
            <a:lumOff val="-495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US" sz="1300" kern="1200"/>
            <a:t>Brian Hayes. (2013). Crinkly Curves. American Scientist Vol 101, p 178-183. </a:t>
          </a:r>
          <a:r>
            <a:rPr lang="en-US" sz="1300" u="sng" kern="1200">
              <a:hlinkClick xmlns:r="http://schemas.openxmlformats.org/officeDocument/2006/relationships" r:id="rId3"/>
            </a:rPr>
            <a:t>https://www.americanscientist.org/sites/americanscientist.org/files/2013416124139665-2013-05Hayes.pdf</a:t>
          </a:r>
          <a:endParaRPr lang="en-US" sz="1300" kern="1200"/>
        </a:p>
      </dsp:txBody>
      <dsp:txXfrm>
        <a:off x="34664" y="2387849"/>
        <a:ext cx="7743234" cy="640759"/>
      </dsp:txXfrm>
    </dsp:sp>
    <dsp:sp modelId="{CE3B824E-0B3A-5C4D-859F-BEC44D4E7C51}">
      <dsp:nvSpPr>
        <dsp:cNvPr id="0" name=""/>
        <dsp:cNvSpPr/>
      </dsp:nvSpPr>
      <dsp:spPr>
        <a:xfrm>
          <a:off x="0" y="3100713"/>
          <a:ext cx="7812562" cy="710087"/>
        </a:xfrm>
        <a:prstGeom prst="roundRect">
          <a:avLst/>
        </a:prstGeom>
        <a:solidFill>
          <a:schemeClr val="accent5">
            <a:hueOff val="-846909"/>
            <a:satOff val="256"/>
            <a:lumOff val="-661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US" sz="1300" kern="1200"/>
            <a:t>Bill Nulty y Paul Goldsman. (2012). Some Combinatorial Applications of Space-filling Curves. Georgia Institute of Technology. </a:t>
          </a:r>
          <a:r>
            <a:rPr lang="en-US" sz="1300" u="sng" kern="1200">
              <a:hlinkClick xmlns:r="http://schemas.openxmlformats.org/officeDocument/2006/relationships" r:id="rId4"/>
            </a:rPr>
            <a:t>https://www2.isye.gatech.edu/~jjb/research/mow/mow.html</a:t>
          </a:r>
          <a:endParaRPr lang="en-US" sz="1300" kern="1200"/>
        </a:p>
      </dsp:txBody>
      <dsp:txXfrm>
        <a:off x="34664" y="3135377"/>
        <a:ext cx="7743234" cy="640759"/>
      </dsp:txXfrm>
    </dsp:sp>
    <dsp:sp modelId="{FE582A77-EE15-F548-A630-C69274F3DD8D}">
      <dsp:nvSpPr>
        <dsp:cNvPr id="0" name=""/>
        <dsp:cNvSpPr/>
      </dsp:nvSpPr>
      <dsp:spPr>
        <a:xfrm>
          <a:off x="0" y="3848240"/>
          <a:ext cx="7812562" cy="710087"/>
        </a:xfrm>
        <a:prstGeom prst="roundRect">
          <a:avLst/>
        </a:prstGeom>
        <a:solidFill>
          <a:schemeClr val="accent5">
            <a:hueOff val="-1058636"/>
            <a:satOff val="320"/>
            <a:lumOff val="-826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US" sz="1300" kern="1200"/>
            <a:t>Christian S. Perone. (2015). Google’s S2, geometry on the sphere, cells and Hilbert curve. </a:t>
          </a:r>
          <a:r>
            <a:rPr lang="es-CO" sz="1300" u="sng" kern="1200">
              <a:hlinkClick xmlns:r="http://schemas.openxmlformats.org/officeDocument/2006/relationships" r:id="rId5"/>
            </a:rPr>
            <a:t>https://blog.christianperone.com/2015/08/googles-s2-geometry-on-the-sphere-cells-and-hilbert-curve/</a:t>
          </a:r>
          <a:endParaRPr lang="en-US" sz="1300" kern="1200"/>
        </a:p>
      </dsp:txBody>
      <dsp:txXfrm>
        <a:off x="34664" y="3882904"/>
        <a:ext cx="7743234" cy="640759"/>
      </dsp:txXfrm>
    </dsp:sp>
    <dsp:sp modelId="{55A2761F-3C5B-1147-A585-47EB610D1526}">
      <dsp:nvSpPr>
        <dsp:cNvPr id="0" name=""/>
        <dsp:cNvSpPr/>
      </dsp:nvSpPr>
      <dsp:spPr>
        <a:xfrm>
          <a:off x="0" y="4595767"/>
          <a:ext cx="7812562" cy="710087"/>
        </a:xfrm>
        <a:prstGeom prst="roundRect">
          <a:avLst/>
        </a:prstGeom>
        <a:solidFill>
          <a:schemeClr val="accent5">
            <a:hueOff val="-1270363"/>
            <a:satOff val="384"/>
            <a:lumOff val="-991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US" sz="1300" kern="1200"/>
            <a:t>Liang, Chen, Huang y Liu. (N.A.). Lossless Compression of Medical Images Using Hilbert Space-Filling Curves. Feng Chia University, Taiwan. </a:t>
          </a:r>
          <a:r>
            <a:rPr lang="en-US" sz="1300" u="sng" kern="1200">
              <a:hlinkClick xmlns:r="http://schemas.openxmlformats.org/officeDocument/2006/relationships" r:id="rId6"/>
            </a:rPr>
            <a:t>https://citeseerx.ist.psu.edu/viewdoc/download?doi=10.1.1.127.6563&amp;rep=rep1&amp;type=pdf</a:t>
          </a:r>
          <a:endParaRPr lang="en-US" sz="1300" kern="1200"/>
        </a:p>
      </dsp:txBody>
      <dsp:txXfrm>
        <a:off x="34664" y="4630431"/>
        <a:ext cx="7743234" cy="640759"/>
      </dsp:txXfrm>
    </dsp:sp>
    <dsp:sp modelId="{8F7DD57F-0907-0D4C-8946-971C544177EF}">
      <dsp:nvSpPr>
        <dsp:cNvPr id="0" name=""/>
        <dsp:cNvSpPr/>
      </dsp:nvSpPr>
      <dsp:spPr>
        <a:xfrm>
          <a:off x="0" y="5343294"/>
          <a:ext cx="7812562" cy="710087"/>
        </a:xfrm>
        <a:prstGeom prst="roundRect">
          <a:avLst/>
        </a:prstGeom>
        <a:solidFill>
          <a:schemeClr val="accent5">
            <a:hueOff val="-1482090"/>
            <a:satOff val="448"/>
            <a:lumOff val="-1156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US" sz="1300" kern="1200"/>
            <a:t>AlphaOpt. (2021). What is the Traveling Salesman Problem?. Alpha-Opt – YouTube. </a:t>
          </a:r>
          <a:r>
            <a:rPr lang="en-US" sz="1300" u="sng" kern="1200">
              <a:hlinkClick xmlns:r="http://schemas.openxmlformats.org/officeDocument/2006/relationships" r:id="rId7"/>
            </a:rPr>
            <a:t>https://www.youtube.com/watch?v=1pmBjIZ20pE&amp;t=97s</a:t>
          </a:r>
          <a:endParaRPr lang="en-US" sz="1300" kern="1200"/>
        </a:p>
      </dsp:txBody>
      <dsp:txXfrm>
        <a:off x="34664" y="5377958"/>
        <a:ext cx="7743234" cy="640759"/>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955F41-E922-B240-A629-ABAEF9F52008}" type="datetimeFigureOut">
              <a:rPr lang="es-CO" smtClean="0"/>
              <a:t>10/12/21</a:t>
            </a:fld>
            <a:endParaRPr lang="es-CO"/>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O"/>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s-CO"/>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8B7A944-64EE-744C-8E96-6FA5F666A39C}" type="slidenum">
              <a:rPr lang="es-CO" smtClean="0"/>
              <a:t>‹Nº›</a:t>
            </a:fld>
            <a:endParaRPr lang="es-CO"/>
          </a:p>
        </p:txBody>
      </p:sp>
    </p:spTree>
    <p:extLst>
      <p:ext uri="{BB962C8B-B14F-4D97-AF65-F5344CB8AC3E}">
        <p14:creationId xmlns:p14="http://schemas.microsoft.com/office/powerpoint/2010/main" val="35077429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C8B7A944-64EE-744C-8E96-6FA5F666A39C}" type="slidenum">
              <a:rPr lang="es-CO" smtClean="0"/>
              <a:t>21</a:t>
            </a:fld>
            <a:endParaRPr lang="es-CO"/>
          </a:p>
        </p:txBody>
      </p:sp>
    </p:spTree>
    <p:extLst>
      <p:ext uri="{BB962C8B-B14F-4D97-AF65-F5344CB8AC3E}">
        <p14:creationId xmlns:p14="http://schemas.microsoft.com/office/powerpoint/2010/main" val="1027811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3B052-A59B-4AE3-A89A-E7748630C15B}"/>
              </a:ext>
            </a:extLst>
          </p:cNvPr>
          <p:cNvSpPr>
            <a:spLocks noGrp="1"/>
          </p:cNvSpPr>
          <p:nvPr>
            <p:ph type="ctrTitle"/>
          </p:nvPr>
        </p:nvSpPr>
        <p:spPr>
          <a:xfrm>
            <a:off x="1524000" y="1122363"/>
            <a:ext cx="9144000" cy="2387600"/>
          </a:xfrm>
        </p:spPr>
        <p:txBody>
          <a:bodyPr anchor="b"/>
          <a:lstStyle>
            <a:lvl1pPr algn="ctr">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FBDA9EC4-FEA9-41D2-BE8D-F709F01D375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6E155CF-52F5-4879-B7F3-D05812AC4A6D}"/>
              </a:ext>
            </a:extLst>
          </p:cNvPr>
          <p:cNvSpPr>
            <a:spLocks noGrp="1"/>
          </p:cNvSpPr>
          <p:nvPr>
            <p:ph type="dt" sz="half" idx="10"/>
          </p:nvPr>
        </p:nvSpPr>
        <p:spPr/>
        <p:txBody>
          <a:bodyPr/>
          <a:lstStyle/>
          <a:p>
            <a:fld id="{073D55F9-11A3-4523-8F38-6BA37933791A}" type="datetime1">
              <a:rPr lang="en-US" smtClean="0"/>
              <a:t>12/10/21</a:t>
            </a:fld>
            <a:endParaRPr lang="en-US"/>
          </a:p>
        </p:txBody>
      </p:sp>
      <p:sp>
        <p:nvSpPr>
          <p:cNvPr id="5" name="Footer Placeholder 4">
            <a:extLst>
              <a:ext uri="{FF2B5EF4-FFF2-40B4-BE49-F238E27FC236}">
                <a16:creationId xmlns:a16="http://schemas.microsoft.com/office/drawing/2014/main" id="{80D053AC-61ED-4C2F-90BF-D4A916545107}"/>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138B2ED7-A198-4613-B8C9-EE02BAE24FA4}"/>
              </a:ext>
            </a:extLst>
          </p:cNvPr>
          <p:cNvSpPr>
            <a:spLocks noGrp="1"/>
          </p:cNvSpPr>
          <p:nvPr>
            <p:ph type="sldNum" sz="quarter" idx="12"/>
          </p:nvPr>
        </p:nvSpPr>
        <p:spPr/>
        <p:txBody>
          <a:bodyPr/>
          <a:lstStyle/>
          <a:p>
            <a:fld id="{11A71338-8BA2-4C79-A6C5-5A8E30081D0C}" type="slidenum">
              <a:rPr lang="en-US" smtClean="0"/>
              <a:t>‹Nº›</a:t>
            </a:fld>
            <a:endParaRPr lang="en-US"/>
          </a:p>
        </p:txBody>
      </p:sp>
    </p:spTree>
    <p:extLst>
      <p:ext uri="{BB962C8B-B14F-4D97-AF65-F5344CB8AC3E}">
        <p14:creationId xmlns:p14="http://schemas.microsoft.com/office/powerpoint/2010/main" val="5212510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B47DD-81F8-4128-9E50-04A9F2D3DCD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56564D1-2B83-4C0F-ACBA-E91472C50A3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96FA1D7D-D2EC-4ADB-9C65-191DEC82DDF4}"/>
              </a:ext>
            </a:extLst>
          </p:cNvPr>
          <p:cNvSpPr>
            <a:spLocks noGrp="1"/>
          </p:cNvSpPr>
          <p:nvPr>
            <p:ph type="dt" sz="half" idx="10"/>
          </p:nvPr>
        </p:nvSpPr>
        <p:spPr/>
        <p:txBody>
          <a:bodyPr/>
          <a:lstStyle/>
          <a:p>
            <a:fld id="{0B4E757A-3EC2-4683-9080-1A460C37C843}" type="datetime1">
              <a:rPr lang="en-US" smtClean="0"/>
              <a:t>12/10/21</a:t>
            </a:fld>
            <a:endParaRPr lang="en-US"/>
          </a:p>
        </p:txBody>
      </p:sp>
      <p:sp>
        <p:nvSpPr>
          <p:cNvPr id="5" name="Footer Placeholder 4">
            <a:extLst>
              <a:ext uri="{FF2B5EF4-FFF2-40B4-BE49-F238E27FC236}">
                <a16:creationId xmlns:a16="http://schemas.microsoft.com/office/drawing/2014/main" id="{534CB571-86F9-474A-826A-75CC21C8832B}"/>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A1384F5F-50E6-4BB9-B848-EE2302C02ABE}"/>
              </a:ext>
            </a:extLst>
          </p:cNvPr>
          <p:cNvSpPr>
            <a:spLocks noGrp="1"/>
          </p:cNvSpPr>
          <p:nvPr>
            <p:ph type="sldNum" sz="quarter" idx="12"/>
          </p:nvPr>
        </p:nvSpPr>
        <p:spPr/>
        <p:txBody>
          <a:bodyPr/>
          <a:lstStyle/>
          <a:p>
            <a:fld id="{11A71338-8BA2-4C79-A6C5-5A8E30081D0C}" type="slidenum">
              <a:rPr lang="en-US" smtClean="0"/>
              <a:t>‹Nº›</a:t>
            </a:fld>
            <a:endParaRPr lang="en-US"/>
          </a:p>
        </p:txBody>
      </p:sp>
    </p:spTree>
    <p:extLst>
      <p:ext uri="{BB962C8B-B14F-4D97-AF65-F5344CB8AC3E}">
        <p14:creationId xmlns:p14="http://schemas.microsoft.com/office/powerpoint/2010/main" val="35319369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E3F08DF-1C0D-4F53-A3AB-95D7B55FA06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C0D3BBD-C494-4E94-B189-319802A93E3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63C0BD9-4BED-43D3-852F-B74B949A2287}"/>
              </a:ext>
            </a:extLst>
          </p:cNvPr>
          <p:cNvSpPr>
            <a:spLocks noGrp="1"/>
          </p:cNvSpPr>
          <p:nvPr>
            <p:ph type="dt" sz="half" idx="10"/>
          </p:nvPr>
        </p:nvSpPr>
        <p:spPr>
          <a:xfrm>
            <a:off x="523539" y="6324600"/>
            <a:ext cx="2560220" cy="365125"/>
          </a:xfrm>
        </p:spPr>
        <p:txBody>
          <a:bodyPr/>
          <a:lstStyle/>
          <a:p>
            <a:fld id="{5CC8096C-64ED-4153-A483-5C02E44AD5C3}" type="datetime1">
              <a:rPr lang="en-US" smtClean="0"/>
              <a:t>12/10/21</a:t>
            </a:fld>
            <a:endParaRPr lang="en-US" dirty="0"/>
          </a:p>
        </p:txBody>
      </p:sp>
      <p:sp>
        <p:nvSpPr>
          <p:cNvPr id="5" name="Footer Placeholder 4">
            <a:extLst>
              <a:ext uri="{FF2B5EF4-FFF2-40B4-BE49-F238E27FC236}">
                <a16:creationId xmlns:a16="http://schemas.microsoft.com/office/drawing/2014/main" id="{BB7811DC-C725-4462-B622-DB96A8987673}"/>
              </a:ext>
            </a:extLst>
          </p:cNvPr>
          <p:cNvSpPr>
            <a:spLocks noGrp="1"/>
          </p:cNvSpPr>
          <p:nvPr>
            <p:ph type="ftr" sz="quarter" idx="11"/>
          </p:nvPr>
        </p:nvSpPr>
        <p:spPr>
          <a:xfrm>
            <a:off x="4267200" y="6319838"/>
            <a:ext cx="3982781" cy="365125"/>
          </a:xfrm>
        </p:spPr>
        <p:txBody>
          <a:bodyPr/>
          <a:lstStyle/>
          <a:p>
            <a:r>
              <a:rPr lang="en-US"/>
              <a:t>Sample Footer Text</a:t>
            </a:r>
          </a:p>
        </p:txBody>
      </p:sp>
      <p:sp>
        <p:nvSpPr>
          <p:cNvPr id="6" name="Slide Number Placeholder 5">
            <a:extLst>
              <a:ext uri="{FF2B5EF4-FFF2-40B4-BE49-F238E27FC236}">
                <a16:creationId xmlns:a16="http://schemas.microsoft.com/office/drawing/2014/main" id="{67C42D06-438F-4150-9238-E2FAEE5E28D9}"/>
              </a:ext>
            </a:extLst>
          </p:cNvPr>
          <p:cNvSpPr>
            <a:spLocks noGrp="1"/>
          </p:cNvSpPr>
          <p:nvPr>
            <p:ph type="sldNum" sz="quarter" idx="12"/>
          </p:nvPr>
        </p:nvSpPr>
        <p:spPr/>
        <p:txBody>
          <a:bodyPr/>
          <a:lstStyle/>
          <a:p>
            <a:fld id="{11A71338-8BA2-4C79-A6C5-5A8E30081D0C}" type="slidenum">
              <a:rPr lang="en-US" smtClean="0"/>
              <a:t>‹Nº›</a:t>
            </a:fld>
            <a:endParaRPr lang="en-US"/>
          </a:p>
        </p:txBody>
      </p:sp>
    </p:spTree>
    <p:extLst>
      <p:ext uri="{BB962C8B-B14F-4D97-AF65-F5344CB8AC3E}">
        <p14:creationId xmlns:p14="http://schemas.microsoft.com/office/powerpoint/2010/main" val="41635662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B98991-AEF1-4F19-AAB8-436EAD58C282}"/>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D25B44F-E7DA-40C6-8B44-71EAB6BDFC98}"/>
              </a:ext>
            </a:extLst>
          </p:cNvPr>
          <p:cNvSpPr>
            <a:spLocks noGrp="1"/>
          </p:cNvSpPr>
          <p:nvPr>
            <p:ph idx="1"/>
          </p:nvPr>
        </p:nvSpPr>
        <p:spPr/>
        <p:txBody>
          <a:bodyPr/>
          <a:lstStyle>
            <a:lvl1pPr marL="228600" indent="-228600">
              <a:buFont typeface="Arial" panose="020B0604020202020204" pitchFamily="34" charset="0"/>
              <a:buChar char="•"/>
              <a:defRPr/>
            </a:lvl1pPr>
            <a:lvl2pPr marL="228600" indent="-228600">
              <a:buFont typeface="Arial" panose="020B0604020202020204" pitchFamily="34" charset="0"/>
              <a:buChar char="•"/>
              <a:defRPr/>
            </a:lvl2pPr>
            <a:lvl3pPr marL="228600" indent="-228600">
              <a:buFont typeface="Arial" panose="020B0604020202020204" pitchFamily="34" charset="0"/>
              <a:buChar char="•"/>
              <a:defRPr/>
            </a:lvl3pPr>
            <a:lvl4pPr marL="228600" indent="-228600">
              <a:buFont typeface="Arial" panose="020B0604020202020204" pitchFamily="34" charset="0"/>
              <a:buChar char="•"/>
              <a:defRPr/>
            </a:lvl4pPr>
            <a:lvl5pPr marL="228600" indent="-228600">
              <a:buFont typeface="Arial" panose="020B0604020202020204" pitchFamily="34" charset="0"/>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A1F71817-A045-48C0-975B-CBEF88E9561E}"/>
              </a:ext>
            </a:extLst>
          </p:cNvPr>
          <p:cNvSpPr>
            <a:spLocks noGrp="1"/>
          </p:cNvSpPr>
          <p:nvPr>
            <p:ph type="dt" sz="half" idx="10"/>
          </p:nvPr>
        </p:nvSpPr>
        <p:spPr/>
        <p:txBody>
          <a:bodyPr/>
          <a:lstStyle/>
          <a:p>
            <a:fld id="{1CB9D56B-6EBE-4E5F-99D9-2A3DBDF37D0A}" type="datetime1">
              <a:rPr lang="en-US" smtClean="0"/>
              <a:t>12/10/21</a:t>
            </a:fld>
            <a:endParaRPr lang="en-US"/>
          </a:p>
        </p:txBody>
      </p:sp>
      <p:sp>
        <p:nvSpPr>
          <p:cNvPr id="5" name="Footer Placeholder 4">
            <a:extLst>
              <a:ext uri="{FF2B5EF4-FFF2-40B4-BE49-F238E27FC236}">
                <a16:creationId xmlns:a16="http://schemas.microsoft.com/office/drawing/2014/main" id="{B61C39F0-32D4-407C-8BCA-97F2D9E500C9}"/>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99CF4459-37B2-4F87-B508-DB04D4332067}"/>
              </a:ext>
            </a:extLst>
          </p:cNvPr>
          <p:cNvSpPr>
            <a:spLocks noGrp="1"/>
          </p:cNvSpPr>
          <p:nvPr>
            <p:ph type="sldNum" sz="quarter" idx="12"/>
          </p:nvPr>
        </p:nvSpPr>
        <p:spPr/>
        <p:txBody>
          <a:bodyPr/>
          <a:lstStyle/>
          <a:p>
            <a:fld id="{11A71338-8BA2-4C79-A6C5-5A8E30081D0C}" type="slidenum">
              <a:rPr lang="en-US" smtClean="0"/>
              <a:t>‹Nº›</a:t>
            </a:fld>
            <a:endParaRPr lang="en-US"/>
          </a:p>
        </p:txBody>
      </p:sp>
    </p:spTree>
    <p:extLst>
      <p:ext uri="{BB962C8B-B14F-4D97-AF65-F5344CB8AC3E}">
        <p14:creationId xmlns:p14="http://schemas.microsoft.com/office/powerpoint/2010/main" val="33012124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CBBD03-9D57-48E9-8B43-688B72997276}"/>
              </a:ext>
            </a:extLst>
          </p:cNvPr>
          <p:cNvSpPr>
            <a:spLocks noGrp="1"/>
          </p:cNvSpPr>
          <p:nvPr>
            <p:ph type="title"/>
          </p:nvPr>
        </p:nvSpPr>
        <p:spPr>
          <a:xfrm>
            <a:off x="457200" y="1709738"/>
            <a:ext cx="10890250" cy="2852737"/>
          </a:xfrm>
        </p:spPr>
        <p:txBody>
          <a:bodyPr anchor="b"/>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83F376C-8A2F-4BE5-9669-4A6DA21B771A}"/>
              </a:ext>
            </a:extLst>
          </p:cNvPr>
          <p:cNvSpPr>
            <a:spLocks noGrp="1"/>
          </p:cNvSpPr>
          <p:nvPr>
            <p:ph type="body" idx="1"/>
          </p:nvPr>
        </p:nvSpPr>
        <p:spPr>
          <a:xfrm>
            <a:off x="457200" y="4589463"/>
            <a:ext cx="10890250" cy="1500187"/>
          </a:xfrm>
        </p:spPr>
        <p:txBody>
          <a:bodyPr/>
          <a:lstStyle>
            <a:lvl1pPr marL="0" indent="0">
              <a:buNone/>
              <a:defRPr sz="2400">
                <a:solidFill>
                  <a:srgbClr val="FFFFFF"/>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2654893-212E-4450-8F7A-27256B31F9FB}"/>
              </a:ext>
            </a:extLst>
          </p:cNvPr>
          <p:cNvSpPr>
            <a:spLocks noGrp="1"/>
          </p:cNvSpPr>
          <p:nvPr>
            <p:ph type="dt" sz="half" idx="10"/>
          </p:nvPr>
        </p:nvSpPr>
        <p:spPr/>
        <p:txBody>
          <a:bodyPr/>
          <a:lstStyle/>
          <a:p>
            <a:fld id="{8C33F3CA-C7E3-432D-9282-18F13836509A}" type="datetime1">
              <a:rPr lang="en-US" smtClean="0"/>
              <a:t>12/10/21</a:t>
            </a:fld>
            <a:endParaRPr lang="en-US" dirty="0"/>
          </a:p>
        </p:txBody>
      </p:sp>
      <p:sp>
        <p:nvSpPr>
          <p:cNvPr id="5" name="Footer Placeholder 4">
            <a:extLst>
              <a:ext uri="{FF2B5EF4-FFF2-40B4-BE49-F238E27FC236}">
                <a16:creationId xmlns:a16="http://schemas.microsoft.com/office/drawing/2014/main" id="{600E881A-3958-44A9-9EDB-D86F4E4144C0}"/>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CFEDBC4F-D9B8-4BFA-BE4F-D4B9B739D1BA}"/>
              </a:ext>
            </a:extLst>
          </p:cNvPr>
          <p:cNvSpPr>
            <a:spLocks noGrp="1"/>
          </p:cNvSpPr>
          <p:nvPr>
            <p:ph type="sldNum" sz="quarter" idx="12"/>
          </p:nvPr>
        </p:nvSpPr>
        <p:spPr/>
        <p:txBody>
          <a:bodyPr/>
          <a:lstStyle/>
          <a:p>
            <a:fld id="{11A71338-8BA2-4C79-A6C5-5A8E30081D0C}" type="slidenum">
              <a:rPr lang="en-US" smtClean="0"/>
              <a:t>‹Nº›</a:t>
            </a:fld>
            <a:endParaRPr lang="en-US"/>
          </a:p>
        </p:txBody>
      </p:sp>
    </p:spTree>
    <p:extLst>
      <p:ext uri="{BB962C8B-B14F-4D97-AF65-F5344CB8AC3E}">
        <p14:creationId xmlns:p14="http://schemas.microsoft.com/office/powerpoint/2010/main" val="35203089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DC8777-C460-4649-8822-CA943386D06D}"/>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FDF69E6-1094-437B-AA7E-0E21B7136CCA}"/>
              </a:ext>
            </a:extLst>
          </p:cNvPr>
          <p:cNvSpPr>
            <a:spLocks noGrp="1"/>
          </p:cNvSpPr>
          <p:nvPr>
            <p:ph sz="half" idx="1"/>
          </p:nvPr>
        </p:nvSpPr>
        <p:spPr>
          <a:xfrm>
            <a:off x="457200" y="1825625"/>
            <a:ext cx="5562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C20BC963-4591-4BE3-AE63-4999A13C505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504D5BB-DB84-4266-9B4F-E65CCFE5B310}"/>
              </a:ext>
            </a:extLst>
          </p:cNvPr>
          <p:cNvSpPr>
            <a:spLocks noGrp="1"/>
          </p:cNvSpPr>
          <p:nvPr>
            <p:ph type="dt" sz="half" idx="10"/>
          </p:nvPr>
        </p:nvSpPr>
        <p:spPr/>
        <p:txBody>
          <a:bodyPr/>
          <a:lstStyle/>
          <a:p>
            <a:fld id="{75BE9C62-1337-40B8-BA50-E9F4861DB4BC}" type="datetime1">
              <a:rPr lang="en-US" smtClean="0"/>
              <a:t>12/10/21</a:t>
            </a:fld>
            <a:endParaRPr lang="en-US"/>
          </a:p>
        </p:txBody>
      </p:sp>
      <p:sp>
        <p:nvSpPr>
          <p:cNvPr id="6" name="Footer Placeholder 5">
            <a:extLst>
              <a:ext uri="{FF2B5EF4-FFF2-40B4-BE49-F238E27FC236}">
                <a16:creationId xmlns:a16="http://schemas.microsoft.com/office/drawing/2014/main" id="{891A99B5-D493-4AB1-AF24-6660540D56AD}"/>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BFE178D0-5F1E-43FA-B447-53501EDD17C0}"/>
              </a:ext>
            </a:extLst>
          </p:cNvPr>
          <p:cNvSpPr>
            <a:spLocks noGrp="1"/>
          </p:cNvSpPr>
          <p:nvPr>
            <p:ph type="sldNum" sz="quarter" idx="12"/>
          </p:nvPr>
        </p:nvSpPr>
        <p:spPr/>
        <p:txBody>
          <a:bodyPr/>
          <a:lstStyle/>
          <a:p>
            <a:fld id="{11A71338-8BA2-4C79-A6C5-5A8E30081D0C}" type="slidenum">
              <a:rPr lang="en-US" smtClean="0"/>
              <a:t>‹Nº›</a:t>
            </a:fld>
            <a:endParaRPr lang="en-US"/>
          </a:p>
        </p:txBody>
      </p:sp>
    </p:spTree>
    <p:extLst>
      <p:ext uri="{BB962C8B-B14F-4D97-AF65-F5344CB8AC3E}">
        <p14:creationId xmlns:p14="http://schemas.microsoft.com/office/powerpoint/2010/main" val="17736435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DC85CC-8D2B-4219-A2A4-1625A02DFEC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D6143C8-1CF7-440E-99A3-0527314598C6}"/>
              </a:ext>
            </a:extLst>
          </p:cNvPr>
          <p:cNvSpPr>
            <a:spLocks noGrp="1"/>
          </p:cNvSpPr>
          <p:nvPr>
            <p:ph type="body" idx="1"/>
          </p:nvPr>
        </p:nvSpPr>
        <p:spPr>
          <a:xfrm>
            <a:off x="839788" y="1820863"/>
            <a:ext cx="5157787" cy="1150937"/>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EEFF5CA-4662-4430-80C7-99CD7D66C9CF}"/>
              </a:ext>
            </a:extLst>
          </p:cNvPr>
          <p:cNvSpPr>
            <a:spLocks noGrp="1"/>
          </p:cNvSpPr>
          <p:nvPr>
            <p:ph sz="half" idx="2"/>
          </p:nvPr>
        </p:nvSpPr>
        <p:spPr>
          <a:xfrm>
            <a:off x="839788" y="3101975"/>
            <a:ext cx="5157787" cy="30876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876CB5B7-DC23-41CE-872B-E25BD64F84A5}"/>
              </a:ext>
            </a:extLst>
          </p:cNvPr>
          <p:cNvSpPr>
            <a:spLocks noGrp="1"/>
          </p:cNvSpPr>
          <p:nvPr>
            <p:ph type="body" sz="quarter" idx="3"/>
          </p:nvPr>
        </p:nvSpPr>
        <p:spPr>
          <a:xfrm>
            <a:off x="6172200" y="1820863"/>
            <a:ext cx="5183188" cy="1150937"/>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DF7633C-C24D-4947-979C-132B3AC405A8}"/>
              </a:ext>
            </a:extLst>
          </p:cNvPr>
          <p:cNvSpPr>
            <a:spLocks noGrp="1"/>
          </p:cNvSpPr>
          <p:nvPr>
            <p:ph sz="quarter" idx="4"/>
          </p:nvPr>
        </p:nvSpPr>
        <p:spPr>
          <a:xfrm>
            <a:off x="6172200" y="3101975"/>
            <a:ext cx="5183188" cy="30876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CE8A46E1-3934-4807-900F-CA7A4D8D66B3}"/>
              </a:ext>
            </a:extLst>
          </p:cNvPr>
          <p:cNvSpPr>
            <a:spLocks noGrp="1"/>
          </p:cNvSpPr>
          <p:nvPr>
            <p:ph type="dt" sz="half" idx="10"/>
          </p:nvPr>
        </p:nvSpPr>
        <p:spPr/>
        <p:txBody>
          <a:bodyPr/>
          <a:lstStyle/>
          <a:p>
            <a:fld id="{47C195EB-2DA3-4B24-8725-19BC22A7BE50}" type="datetime1">
              <a:rPr lang="en-US" smtClean="0"/>
              <a:t>12/10/21</a:t>
            </a:fld>
            <a:endParaRPr lang="en-US"/>
          </a:p>
        </p:txBody>
      </p:sp>
      <p:sp>
        <p:nvSpPr>
          <p:cNvPr id="8" name="Footer Placeholder 7">
            <a:extLst>
              <a:ext uri="{FF2B5EF4-FFF2-40B4-BE49-F238E27FC236}">
                <a16:creationId xmlns:a16="http://schemas.microsoft.com/office/drawing/2014/main" id="{4BC9C6EA-1549-4601-8226-E5C43469CAFE}"/>
              </a:ext>
            </a:extLst>
          </p:cNvPr>
          <p:cNvSpPr>
            <a:spLocks noGrp="1"/>
          </p:cNvSpPr>
          <p:nvPr>
            <p:ph type="ftr" sz="quarter" idx="11"/>
          </p:nvPr>
        </p:nvSpPr>
        <p:spPr/>
        <p:txBody>
          <a:bodyPr/>
          <a:lstStyle/>
          <a:p>
            <a:r>
              <a:rPr lang="en-US"/>
              <a:t>Sample Footer Text</a:t>
            </a:r>
          </a:p>
        </p:txBody>
      </p:sp>
      <p:sp>
        <p:nvSpPr>
          <p:cNvPr id="9" name="Slide Number Placeholder 8">
            <a:extLst>
              <a:ext uri="{FF2B5EF4-FFF2-40B4-BE49-F238E27FC236}">
                <a16:creationId xmlns:a16="http://schemas.microsoft.com/office/drawing/2014/main" id="{F3658246-003D-4024-9F4B-BA3BD3FBFFBC}"/>
              </a:ext>
            </a:extLst>
          </p:cNvPr>
          <p:cNvSpPr>
            <a:spLocks noGrp="1"/>
          </p:cNvSpPr>
          <p:nvPr>
            <p:ph type="sldNum" sz="quarter" idx="12"/>
          </p:nvPr>
        </p:nvSpPr>
        <p:spPr/>
        <p:txBody>
          <a:bodyPr/>
          <a:lstStyle/>
          <a:p>
            <a:fld id="{11A71338-8BA2-4C79-A6C5-5A8E30081D0C}" type="slidenum">
              <a:rPr lang="en-US" smtClean="0"/>
              <a:t>‹Nº›</a:t>
            </a:fld>
            <a:endParaRPr lang="en-US"/>
          </a:p>
        </p:txBody>
      </p:sp>
    </p:spTree>
    <p:extLst>
      <p:ext uri="{BB962C8B-B14F-4D97-AF65-F5344CB8AC3E}">
        <p14:creationId xmlns:p14="http://schemas.microsoft.com/office/powerpoint/2010/main" val="25198308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B2DD4C-BFBC-4087-B94C-4DD0690E838E}"/>
              </a:ext>
            </a:extLst>
          </p:cNvPr>
          <p:cNvSpPr>
            <a:spLocks noGrp="1"/>
          </p:cNvSpPr>
          <p:nvPr>
            <p:ph type="title"/>
          </p:nvPr>
        </p:nvSpPr>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BEB9D434-8228-4C7F-B520-14121EBC903B}"/>
              </a:ext>
            </a:extLst>
          </p:cNvPr>
          <p:cNvSpPr>
            <a:spLocks noGrp="1"/>
          </p:cNvSpPr>
          <p:nvPr>
            <p:ph type="dt" sz="half" idx="10"/>
          </p:nvPr>
        </p:nvSpPr>
        <p:spPr/>
        <p:txBody>
          <a:bodyPr/>
          <a:lstStyle/>
          <a:p>
            <a:fld id="{F4E237E6-0076-4915-A5A8-B7C11FA4F374}" type="datetime1">
              <a:rPr lang="en-US" smtClean="0"/>
              <a:t>12/10/21</a:t>
            </a:fld>
            <a:endParaRPr lang="en-US"/>
          </a:p>
        </p:txBody>
      </p:sp>
      <p:sp>
        <p:nvSpPr>
          <p:cNvPr id="4" name="Footer Placeholder 3">
            <a:extLst>
              <a:ext uri="{FF2B5EF4-FFF2-40B4-BE49-F238E27FC236}">
                <a16:creationId xmlns:a16="http://schemas.microsoft.com/office/drawing/2014/main" id="{997B89BD-A70A-48D2-A3D9-DB2C0DB123B4}"/>
              </a:ext>
            </a:extLst>
          </p:cNvPr>
          <p:cNvSpPr>
            <a:spLocks noGrp="1"/>
          </p:cNvSpPr>
          <p:nvPr>
            <p:ph type="ftr" sz="quarter" idx="11"/>
          </p:nvPr>
        </p:nvSpPr>
        <p:spPr/>
        <p:txBody>
          <a:bodyPr/>
          <a:lstStyle/>
          <a:p>
            <a:r>
              <a:rPr lang="en-US"/>
              <a:t>Sample Footer Text</a:t>
            </a:r>
          </a:p>
        </p:txBody>
      </p:sp>
      <p:sp>
        <p:nvSpPr>
          <p:cNvPr id="5" name="Slide Number Placeholder 4">
            <a:extLst>
              <a:ext uri="{FF2B5EF4-FFF2-40B4-BE49-F238E27FC236}">
                <a16:creationId xmlns:a16="http://schemas.microsoft.com/office/drawing/2014/main" id="{B4ACF4EF-5A2A-4A47-81DF-80CB513060F6}"/>
              </a:ext>
            </a:extLst>
          </p:cNvPr>
          <p:cNvSpPr>
            <a:spLocks noGrp="1"/>
          </p:cNvSpPr>
          <p:nvPr>
            <p:ph type="sldNum" sz="quarter" idx="12"/>
          </p:nvPr>
        </p:nvSpPr>
        <p:spPr/>
        <p:txBody>
          <a:bodyPr/>
          <a:lstStyle/>
          <a:p>
            <a:fld id="{11A71338-8BA2-4C79-A6C5-5A8E30081D0C}" type="slidenum">
              <a:rPr lang="en-US" smtClean="0"/>
              <a:t>‹Nº›</a:t>
            </a:fld>
            <a:endParaRPr lang="en-US"/>
          </a:p>
        </p:txBody>
      </p:sp>
    </p:spTree>
    <p:extLst>
      <p:ext uri="{BB962C8B-B14F-4D97-AF65-F5344CB8AC3E}">
        <p14:creationId xmlns:p14="http://schemas.microsoft.com/office/powerpoint/2010/main" val="12824095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18B9F00-8450-475B-B155-993BAF212AF6}"/>
              </a:ext>
            </a:extLst>
          </p:cNvPr>
          <p:cNvSpPr>
            <a:spLocks noGrp="1"/>
          </p:cNvSpPr>
          <p:nvPr>
            <p:ph type="dt" sz="half" idx="10"/>
          </p:nvPr>
        </p:nvSpPr>
        <p:spPr/>
        <p:txBody>
          <a:bodyPr/>
          <a:lstStyle/>
          <a:p>
            <a:fld id="{3505F58F-C0B5-422A-8E5A-6B99E5D80F0A}" type="datetime1">
              <a:rPr lang="en-US" smtClean="0"/>
              <a:t>12/10/21</a:t>
            </a:fld>
            <a:endParaRPr lang="en-US"/>
          </a:p>
        </p:txBody>
      </p:sp>
      <p:sp>
        <p:nvSpPr>
          <p:cNvPr id="3" name="Footer Placeholder 2">
            <a:extLst>
              <a:ext uri="{FF2B5EF4-FFF2-40B4-BE49-F238E27FC236}">
                <a16:creationId xmlns:a16="http://schemas.microsoft.com/office/drawing/2014/main" id="{5C0FDDA3-8E6F-42F7-BFBE-7FA9C647CA4E}"/>
              </a:ext>
            </a:extLst>
          </p:cNvPr>
          <p:cNvSpPr>
            <a:spLocks noGrp="1"/>
          </p:cNvSpPr>
          <p:nvPr>
            <p:ph type="ftr" sz="quarter" idx="11"/>
          </p:nvPr>
        </p:nvSpPr>
        <p:spPr/>
        <p:txBody>
          <a:bodyPr/>
          <a:lstStyle/>
          <a:p>
            <a:r>
              <a:rPr lang="en-US"/>
              <a:t>Sample Footer Text</a:t>
            </a:r>
          </a:p>
        </p:txBody>
      </p:sp>
      <p:sp>
        <p:nvSpPr>
          <p:cNvPr id="4" name="Slide Number Placeholder 3">
            <a:extLst>
              <a:ext uri="{FF2B5EF4-FFF2-40B4-BE49-F238E27FC236}">
                <a16:creationId xmlns:a16="http://schemas.microsoft.com/office/drawing/2014/main" id="{B6C8E678-81B8-4356-9624-A0B999536312}"/>
              </a:ext>
            </a:extLst>
          </p:cNvPr>
          <p:cNvSpPr>
            <a:spLocks noGrp="1"/>
          </p:cNvSpPr>
          <p:nvPr>
            <p:ph type="sldNum" sz="quarter" idx="12"/>
          </p:nvPr>
        </p:nvSpPr>
        <p:spPr/>
        <p:txBody>
          <a:bodyPr/>
          <a:lstStyle/>
          <a:p>
            <a:fld id="{11A71338-8BA2-4C79-A6C5-5A8E30081D0C}" type="slidenum">
              <a:rPr lang="en-US" smtClean="0"/>
              <a:t>‹Nº›</a:t>
            </a:fld>
            <a:endParaRPr lang="en-US"/>
          </a:p>
        </p:txBody>
      </p:sp>
    </p:spTree>
    <p:extLst>
      <p:ext uri="{BB962C8B-B14F-4D97-AF65-F5344CB8AC3E}">
        <p14:creationId xmlns:p14="http://schemas.microsoft.com/office/powerpoint/2010/main" val="30639930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010DAA-DDE3-4C9C-8171-385A3DAC81CF}"/>
              </a:ext>
            </a:extLst>
          </p:cNvPr>
          <p:cNvSpPr>
            <a:spLocks noGrp="1"/>
          </p:cNvSpPr>
          <p:nvPr>
            <p:ph type="title"/>
          </p:nvPr>
        </p:nvSpPr>
        <p:spPr>
          <a:xfrm>
            <a:off x="839788" y="685800"/>
            <a:ext cx="3932237" cy="1981200"/>
          </a:xfrm>
        </p:spPr>
        <p:txBody>
          <a:bodyPr anchor="b"/>
          <a:lstStyle>
            <a:lvl1pPr>
              <a:defRPr sz="44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AF73DB2-BD72-4F5E-9CA2-197343A0908A}"/>
              </a:ext>
            </a:extLst>
          </p:cNvPr>
          <p:cNvSpPr>
            <a:spLocks noGrp="1"/>
          </p:cNvSpPr>
          <p:nvPr>
            <p:ph idx="1"/>
          </p:nvPr>
        </p:nvSpPr>
        <p:spPr>
          <a:xfrm>
            <a:off x="5183188" y="685801"/>
            <a:ext cx="6172200" cy="51752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71F01536-2B0A-42A2-827E-2EB2C324A5FE}"/>
              </a:ext>
            </a:extLst>
          </p:cNvPr>
          <p:cNvSpPr>
            <a:spLocks noGrp="1"/>
          </p:cNvSpPr>
          <p:nvPr>
            <p:ph type="body" sz="half" idx="2"/>
          </p:nvPr>
        </p:nvSpPr>
        <p:spPr>
          <a:xfrm>
            <a:off x="839788" y="2971800"/>
            <a:ext cx="3932237" cy="28971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722CD09-61EF-4733-831C-5B133DAE1F4C}"/>
              </a:ext>
            </a:extLst>
          </p:cNvPr>
          <p:cNvSpPr>
            <a:spLocks noGrp="1"/>
          </p:cNvSpPr>
          <p:nvPr>
            <p:ph type="dt" sz="half" idx="10"/>
          </p:nvPr>
        </p:nvSpPr>
        <p:spPr/>
        <p:txBody>
          <a:bodyPr/>
          <a:lstStyle/>
          <a:p>
            <a:fld id="{7565E655-9687-48DF-A33F-F8824CCCB5D1}" type="datetime1">
              <a:rPr lang="en-US" smtClean="0"/>
              <a:t>12/10/21</a:t>
            </a:fld>
            <a:endParaRPr lang="en-US"/>
          </a:p>
        </p:txBody>
      </p:sp>
      <p:sp>
        <p:nvSpPr>
          <p:cNvPr id="6" name="Footer Placeholder 5">
            <a:extLst>
              <a:ext uri="{FF2B5EF4-FFF2-40B4-BE49-F238E27FC236}">
                <a16:creationId xmlns:a16="http://schemas.microsoft.com/office/drawing/2014/main" id="{5B109FCF-96E4-4EBF-AAFB-5E9AD22A68AE}"/>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79E381A6-E580-49A4-989C-EF4A54F83B45}"/>
              </a:ext>
            </a:extLst>
          </p:cNvPr>
          <p:cNvSpPr>
            <a:spLocks noGrp="1"/>
          </p:cNvSpPr>
          <p:nvPr>
            <p:ph type="sldNum" sz="quarter" idx="12"/>
          </p:nvPr>
        </p:nvSpPr>
        <p:spPr/>
        <p:txBody>
          <a:bodyPr/>
          <a:lstStyle/>
          <a:p>
            <a:fld id="{11A71338-8BA2-4C79-A6C5-5A8E30081D0C}" type="slidenum">
              <a:rPr lang="en-US" smtClean="0"/>
              <a:t>‹Nº›</a:t>
            </a:fld>
            <a:endParaRPr lang="en-US"/>
          </a:p>
        </p:txBody>
      </p:sp>
    </p:spTree>
    <p:extLst>
      <p:ext uri="{BB962C8B-B14F-4D97-AF65-F5344CB8AC3E}">
        <p14:creationId xmlns:p14="http://schemas.microsoft.com/office/powerpoint/2010/main" val="32764686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CCFA6E-F719-4613-8815-591471E722E5}"/>
              </a:ext>
            </a:extLst>
          </p:cNvPr>
          <p:cNvSpPr>
            <a:spLocks noGrp="1"/>
          </p:cNvSpPr>
          <p:nvPr>
            <p:ph type="title"/>
          </p:nvPr>
        </p:nvSpPr>
        <p:spPr>
          <a:xfrm>
            <a:off x="839788" y="685800"/>
            <a:ext cx="3932237" cy="2209799"/>
          </a:xfrm>
        </p:spPr>
        <p:txBody>
          <a:bodyPr anchor="b"/>
          <a:lstStyle>
            <a:lvl1pPr>
              <a:defRPr sz="44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654384F3-CDE0-4329-B76D-45AAC94B04A8}"/>
              </a:ext>
            </a:extLst>
          </p:cNvPr>
          <p:cNvSpPr>
            <a:spLocks noGrp="1"/>
          </p:cNvSpPr>
          <p:nvPr>
            <p:ph type="pic" idx="1"/>
          </p:nvPr>
        </p:nvSpPr>
        <p:spPr>
          <a:xfrm>
            <a:off x="5183188" y="685801"/>
            <a:ext cx="6172200" cy="51752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79A9D7EB-40DA-460F-A48A-3E6D5E5612E7}"/>
              </a:ext>
            </a:extLst>
          </p:cNvPr>
          <p:cNvSpPr>
            <a:spLocks noGrp="1"/>
          </p:cNvSpPr>
          <p:nvPr>
            <p:ph type="body" sz="half" idx="2"/>
          </p:nvPr>
        </p:nvSpPr>
        <p:spPr>
          <a:xfrm>
            <a:off x="839788" y="2971800"/>
            <a:ext cx="3932237" cy="28971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E56944C-E229-457E-868E-C48FF47DA37A}"/>
              </a:ext>
            </a:extLst>
          </p:cNvPr>
          <p:cNvSpPr>
            <a:spLocks noGrp="1"/>
          </p:cNvSpPr>
          <p:nvPr>
            <p:ph type="dt" sz="half" idx="10"/>
          </p:nvPr>
        </p:nvSpPr>
        <p:spPr/>
        <p:txBody>
          <a:bodyPr/>
          <a:lstStyle/>
          <a:p>
            <a:fld id="{B97FD56A-AAB8-4544-A495-D0645413C9E3}" type="datetime1">
              <a:rPr lang="en-US" smtClean="0"/>
              <a:t>12/10/21</a:t>
            </a:fld>
            <a:endParaRPr lang="en-US"/>
          </a:p>
        </p:txBody>
      </p:sp>
      <p:sp>
        <p:nvSpPr>
          <p:cNvPr id="6" name="Footer Placeholder 5">
            <a:extLst>
              <a:ext uri="{FF2B5EF4-FFF2-40B4-BE49-F238E27FC236}">
                <a16:creationId xmlns:a16="http://schemas.microsoft.com/office/drawing/2014/main" id="{CC7115FE-359F-46EA-A3C8-0D18544E34AD}"/>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B5165D17-3010-4FF5-9071-5CCD3E6995D6}"/>
              </a:ext>
            </a:extLst>
          </p:cNvPr>
          <p:cNvSpPr>
            <a:spLocks noGrp="1"/>
          </p:cNvSpPr>
          <p:nvPr>
            <p:ph type="sldNum" sz="quarter" idx="12"/>
          </p:nvPr>
        </p:nvSpPr>
        <p:spPr/>
        <p:txBody>
          <a:bodyPr/>
          <a:lstStyle/>
          <a:p>
            <a:fld id="{11A71338-8BA2-4C79-A6C5-5A8E30081D0C}" type="slidenum">
              <a:rPr lang="en-US" smtClean="0"/>
              <a:t>‹Nº›</a:t>
            </a:fld>
            <a:endParaRPr lang="en-US"/>
          </a:p>
        </p:txBody>
      </p:sp>
    </p:spTree>
    <p:extLst>
      <p:ext uri="{BB962C8B-B14F-4D97-AF65-F5344CB8AC3E}">
        <p14:creationId xmlns:p14="http://schemas.microsoft.com/office/powerpoint/2010/main" val="30549702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5" name="Rectangle 114">
            <a:extLst>
              <a:ext uri="{FF2B5EF4-FFF2-40B4-BE49-F238E27FC236}">
                <a16:creationId xmlns:a16="http://schemas.microsoft.com/office/drawing/2014/main" id="{A4798C7F-C8CA-4799-BF37-3AB4642CDB66}"/>
              </a:ext>
            </a:extLst>
          </p:cNvPr>
          <p:cNvSpPr/>
          <p:nvPr/>
        </p:nvSpPr>
        <p:spPr>
          <a:xfrm>
            <a:off x="0" y="0"/>
            <a:ext cx="12188952"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grpSp>
        <p:nvGrpSpPr>
          <p:cNvPr id="80" name="Group 79">
            <a:extLst>
              <a:ext uri="{FF2B5EF4-FFF2-40B4-BE49-F238E27FC236}">
                <a16:creationId xmlns:a16="http://schemas.microsoft.com/office/drawing/2014/main" id="{87F0794B-55D3-4D2D-BDE7-4688ED321E42}"/>
              </a:ext>
            </a:extLst>
          </p:cNvPr>
          <p:cNvGrpSpPr/>
          <p:nvPr/>
        </p:nvGrpSpPr>
        <p:grpSpPr>
          <a:xfrm>
            <a:off x="-11413" y="0"/>
            <a:ext cx="12214827" cy="6858000"/>
            <a:chOff x="-6214" y="-1"/>
            <a:chExt cx="12214827" cy="6858000"/>
          </a:xfrm>
        </p:grpSpPr>
        <p:cxnSp>
          <p:nvCxnSpPr>
            <p:cNvPr id="81" name="Straight Connector 80">
              <a:extLst>
                <a:ext uri="{FF2B5EF4-FFF2-40B4-BE49-F238E27FC236}">
                  <a16:creationId xmlns:a16="http://schemas.microsoft.com/office/drawing/2014/main" id="{BE4C795B-1813-4CC6-B03F-8DD130BEAABD}"/>
                </a:ext>
              </a:extLst>
            </p:cNvPr>
            <p:cNvCxnSpPr>
              <a:cxnSpLocks/>
            </p:cNvCxnSpPr>
            <p:nvPr/>
          </p:nvCxnSpPr>
          <p:spPr>
            <a:xfrm>
              <a:off x="-6214" y="6686283"/>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E0F4C04D-5CD8-446B-BE3D-257172E6E4CB}"/>
                </a:ext>
              </a:extLst>
            </p:cNvPr>
            <p:cNvCxnSpPr>
              <a:cxnSpLocks/>
            </p:cNvCxnSpPr>
            <p:nvPr/>
          </p:nvCxnSpPr>
          <p:spPr>
            <a:xfrm>
              <a:off x="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FDDC802E-606F-4F39-84B6-90DF0FE54461}"/>
                </a:ext>
              </a:extLst>
            </p:cNvPr>
            <p:cNvCxnSpPr>
              <a:cxnSpLocks/>
            </p:cNvCxnSpPr>
            <p:nvPr/>
          </p:nvCxnSpPr>
          <p:spPr>
            <a:xfrm>
              <a:off x="1199325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2C5B0C75-0136-4A39-9AB6-0F02C4527810}"/>
                </a:ext>
              </a:extLst>
            </p:cNvPr>
            <p:cNvCxnSpPr>
              <a:cxnSpLocks/>
            </p:cNvCxnSpPr>
            <p:nvPr/>
          </p:nvCxnSpPr>
          <p:spPr>
            <a:xfrm>
              <a:off x="19252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C5ED2B52-3D40-46DE-8B54-99A4071578D8}"/>
                </a:ext>
              </a:extLst>
            </p:cNvPr>
            <p:cNvCxnSpPr>
              <a:cxnSpLocks/>
            </p:cNvCxnSpPr>
            <p:nvPr/>
          </p:nvCxnSpPr>
          <p:spPr>
            <a:xfrm>
              <a:off x="119196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18BCEC75-1B6B-45B2-8041-8D933FCF60F5}"/>
                </a:ext>
              </a:extLst>
            </p:cNvPr>
            <p:cNvCxnSpPr>
              <a:cxnSpLocks/>
            </p:cNvCxnSpPr>
            <p:nvPr/>
          </p:nvCxnSpPr>
          <p:spPr>
            <a:xfrm>
              <a:off x="2191404"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6A2FC789-056A-43CC-807E-4262CDC3E0F5}"/>
                </a:ext>
              </a:extLst>
            </p:cNvPr>
            <p:cNvCxnSpPr>
              <a:cxnSpLocks/>
            </p:cNvCxnSpPr>
            <p:nvPr/>
          </p:nvCxnSpPr>
          <p:spPr>
            <a:xfrm>
              <a:off x="3190842"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48C32FD3-76B0-40E7-89F2-E9C523210AF4}"/>
                </a:ext>
              </a:extLst>
            </p:cNvPr>
            <p:cNvCxnSpPr>
              <a:cxnSpLocks/>
            </p:cNvCxnSpPr>
            <p:nvPr/>
          </p:nvCxnSpPr>
          <p:spPr>
            <a:xfrm>
              <a:off x="419028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B82E9447-8362-426C-840A-B6F2231F7BCC}"/>
                </a:ext>
              </a:extLst>
            </p:cNvPr>
            <p:cNvCxnSpPr>
              <a:cxnSpLocks/>
            </p:cNvCxnSpPr>
            <p:nvPr/>
          </p:nvCxnSpPr>
          <p:spPr>
            <a:xfrm>
              <a:off x="518971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2F141DC8-83CE-4C21-A5BA-E2FFF3D866EF}"/>
                </a:ext>
              </a:extLst>
            </p:cNvPr>
            <p:cNvCxnSpPr>
              <a:cxnSpLocks/>
            </p:cNvCxnSpPr>
            <p:nvPr/>
          </p:nvCxnSpPr>
          <p:spPr>
            <a:xfrm>
              <a:off x="618915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512A697C-ECBC-40A9-AC69-BF96A34B91AF}"/>
                </a:ext>
              </a:extLst>
            </p:cNvPr>
            <p:cNvCxnSpPr>
              <a:cxnSpLocks/>
            </p:cNvCxnSpPr>
            <p:nvPr/>
          </p:nvCxnSpPr>
          <p:spPr>
            <a:xfrm>
              <a:off x="7188594"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D2E988AF-5EFB-43D3-B93F-6E4F41A2C90B}"/>
                </a:ext>
              </a:extLst>
            </p:cNvPr>
            <p:cNvCxnSpPr>
              <a:cxnSpLocks/>
            </p:cNvCxnSpPr>
            <p:nvPr/>
          </p:nvCxnSpPr>
          <p:spPr>
            <a:xfrm>
              <a:off x="8188032"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6B312C1B-AAE2-4A6D-ACC7-ABAA75D42854}"/>
                </a:ext>
              </a:extLst>
            </p:cNvPr>
            <p:cNvCxnSpPr>
              <a:cxnSpLocks/>
            </p:cNvCxnSpPr>
            <p:nvPr/>
          </p:nvCxnSpPr>
          <p:spPr>
            <a:xfrm>
              <a:off x="918747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57B96146-61DA-44D6-A9DF-6DB41FCF2D80}"/>
                </a:ext>
              </a:extLst>
            </p:cNvPr>
            <p:cNvCxnSpPr>
              <a:cxnSpLocks/>
            </p:cNvCxnSpPr>
            <p:nvPr/>
          </p:nvCxnSpPr>
          <p:spPr>
            <a:xfrm>
              <a:off x="1018690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6B33F93D-4439-46EE-97C4-9CECAAFDCF60}"/>
                </a:ext>
              </a:extLst>
            </p:cNvPr>
            <p:cNvCxnSpPr>
              <a:cxnSpLocks/>
            </p:cNvCxnSpPr>
            <p:nvPr/>
          </p:nvCxnSpPr>
          <p:spPr>
            <a:xfrm>
              <a:off x="1118634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5914B275-A3D7-4BA4-B8CB-E7657100F3AD}"/>
                </a:ext>
              </a:extLst>
            </p:cNvPr>
            <p:cNvCxnSpPr>
              <a:cxnSpLocks/>
            </p:cNvCxnSpPr>
            <p:nvPr/>
          </p:nvCxnSpPr>
          <p:spPr>
            <a:xfrm>
              <a:off x="1218578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BD26EF3B-FBE7-4D57-8E01-553F50734A68}"/>
                </a:ext>
              </a:extLst>
            </p:cNvPr>
            <p:cNvCxnSpPr>
              <a:cxnSpLocks/>
            </p:cNvCxnSpPr>
            <p:nvPr/>
          </p:nvCxnSpPr>
          <p:spPr>
            <a:xfrm>
              <a:off x="0" y="17171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6CC1E671-BA54-4B31-9A2E-8F50BC57A260}"/>
                </a:ext>
              </a:extLst>
            </p:cNvPr>
            <p:cNvCxnSpPr>
              <a:cxnSpLocks/>
            </p:cNvCxnSpPr>
            <p:nvPr/>
          </p:nvCxnSpPr>
          <p:spPr>
            <a:xfrm>
              <a:off x="0" y="72890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A836A704-3624-4ABF-9A67-0F52C2F3EFBF}"/>
                </a:ext>
              </a:extLst>
            </p:cNvPr>
            <p:cNvCxnSpPr>
              <a:cxnSpLocks/>
            </p:cNvCxnSpPr>
            <p:nvPr/>
          </p:nvCxnSpPr>
          <p:spPr>
            <a:xfrm>
              <a:off x="0" y="128609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5FDC385D-BA34-481F-A991-A776E0B19301}"/>
                </a:ext>
              </a:extLst>
            </p:cNvPr>
            <p:cNvCxnSpPr>
              <a:cxnSpLocks/>
            </p:cNvCxnSpPr>
            <p:nvPr/>
          </p:nvCxnSpPr>
          <p:spPr>
            <a:xfrm>
              <a:off x="0" y="184328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F1EF033A-D8FB-416B-AE51-4E098A27D68C}"/>
                </a:ext>
              </a:extLst>
            </p:cNvPr>
            <p:cNvCxnSpPr>
              <a:cxnSpLocks/>
            </p:cNvCxnSpPr>
            <p:nvPr/>
          </p:nvCxnSpPr>
          <p:spPr>
            <a:xfrm>
              <a:off x="0" y="240047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17C17B48-F458-4E9B-9331-56FCDC5B6AB2}"/>
                </a:ext>
              </a:extLst>
            </p:cNvPr>
            <p:cNvCxnSpPr>
              <a:cxnSpLocks/>
            </p:cNvCxnSpPr>
            <p:nvPr/>
          </p:nvCxnSpPr>
          <p:spPr>
            <a:xfrm>
              <a:off x="0" y="295766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07E44A4B-D453-46F0-A83D-AF0B33D5C59F}"/>
                </a:ext>
              </a:extLst>
            </p:cNvPr>
            <p:cNvCxnSpPr>
              <a:cxnSpLocks/>
            </p:cNvCxnSpPr>
            <p:nvPr/>
          </p:nvCxnSpPr>
          <p:spPr>
            <a:xfrm>
              <a:off x="0" y="351485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346BEA9F-314B-440D-AE8D-21E1252EC5A0}"/>
                </a:ext>
              </a:extLst>
            </p:cNvPr>
            <p:cNvCxnSpPr>
              <a:cxnSpLocks/>
            </p:cNvCxnSpPr>
            <p:nvPr/>
          </p:nvCxnSpPr>
          <p:spPr>
            <a:xfrm>
              <a:off x="0" y="407204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F15EAFD0-4869-4612-ACDE-ABC703104E88}"/>
                </a:ext>
              </a:extLst>
            </p:cNvPr>
            <p:cNvCxnSpPr>
              <a:cxnSpLocks/>
            </p:cNvCxnSpPr>
            <p:nvPr/>
          </p:nvCxnSpPr>
          <p:spPr>
            <a:xfrm>
              <a:off x="0" y="462923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A0F26706-7F23-4FF0-9CAF-F3C4F47C119D}"/>
                </a:ext>
              </a:extLst>
            </p:cNvPr>
            <p:cNvCxnSpPr>
              <a:cxnSpLocks/>
            </p:cNvCxnSpPr>
            <p:nvPr/>
          </p:nvCxnSpPr>
          <p:spPr>
            <a:xfrm>
              <a:off x="0" y="518642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C0195A72-345A-4E88-8D71-14DB3D1B607D}"/>
                </a:ext>
              </a:extLst>
            </p:cNvPr>
            <p:cNvCxnSpPr>
              <a:cxnSpLocks/>
            </p:cNvCxnSpPr>
            <p:nvPr/>
          </p:nvCxnSpPr>
          <p:spPr>
            <a:xfrm>
              <a:off x="0" y="574361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0DBF51A6-A3BC-49FE-BB01-E8992811774E}"/>
                </a:ext>
              </a:extLst>
            </p:cNvPr>
            <p:cNvCxnSpPr>
              <a:cxnSpLocks/>
            </p:cNvCxnSpPr>
            <p:nvPr/>
          </p:nvCxnSpPr>
          <p:spPr>
            <a:xfrm>
              <a:off x="0" y="6857999"/>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A78DF911-744C-419B-83DC-39F270BBF41F}"/>
                </a:ext>
              </a:extLst>
            </p:cNvPr>
            <p:cNvCxnSpPr>
              <a:cxnSpLocks/>
            </p:cNvCxnSpPr>
            <p:nvPr/>
          </p:nvCxnSpPr>
          <p:spPr>
            <a:xfrm>
              <a:off x="16613" y="6248400"/>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149" name="Freeform: Shape 148">
            <a:extLst>
              <a:ext uri="{FF2B5EF4-FFF2-40B4-BE49-F238E27FC236}">
                <a16:creationId xmlns:a16="http://schemas.microsoft.com/office/drawing/2014/main" id="{216BB147-20D5-4D93-BDA5-1BC614D6A4B2}"/>
              </a:ext>
            </a:extLst>
          </p:cNvPr>
          <p:cNvSpPr/>
          <p:nvPr/>
        </p:nvSpPr>
        <p:spPr>
          <a:xfrm>
            <a:off x="-6214" y="5014716"/>
            <a:ext cx="2800124" cy="1843284"/>
          </a:xfrm>
          <a:custGeom>
            <a:avLst/>
            <a:gdLst>
              <a:gd name="connsiteX0" fmla="*/ 375358 w 2800124"/>
              <a:gd name="connsiteY0" fmla="*/ 0 h 1843284"/>
              <a:gd name="connsiteX1" fmla="*/ 2781298 w 2800124"/>
              <a:gd name="connsiteY1" fmla="*/ 1770066 h 1843284"/>
              <a:gd name="connsiteX2" fmla="*/ 2800124 w 2800124"/>
              <a:gd name="connsiteY2" fmla="*/ 1843284 h 1843284"/>
              <a:gd name="connsiteX3" fmla="*/ 1987869 w 2800124"/>
              <a:gd name="connsiteY3" fmla="*/ 1843284 h 1843284"/>
              <a:gd name="connsiteX4" fmla="*/ 1986195 w 2800124"/>
              <a:gd name="connsiteY4" fmla="*/ 1838711 h 1843284"/>
              <a:gd name="connsiteX5" fmla="*/ 375357 w 2800124"/>
              <a:gd name="connsiteY5" fmla="*/ 770976 h 1843284"/>
              <a:gd name="connsiteX6" fmla="*/ 23030 w 2800124"/>
              <a:gd name="connsiteY6" fmla="*/ 806494 h 1843284"/>
              <a:gd name="connsiteX7" fmla="*/ 0 w 2800124"/>
              <a:gd name="connsiteY7" fmla="*/ 812415 h 1843284"/>
              <a:gd name="connsiteX8" fmla="*/ 0 w 2800124"/>
              <a:gd name="connsiteY8" fmla="*/ 30983 h 1843284"/>
              <a:gd name="connsiteX9" fmla="*/ 117785 w 2800124"/>
              <a:gd name="connsiteY9" fmla="*/ 13007 h 1843284"/>
              <a:gd name="connsiteX10" fmla="*/ 375358 w 2800124"/>
              <a:gd name="connsiteY10" fmla="*/ 0 h 1843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00124" h="1843284">
                <a:moveTo>
                  <a:pt x="375358" y="0"/>
                </a:moveTo>
                <a:cubicBezTo>
                  <a:pt x="1505802" y="0"/>
                  <a:pt x="2462339" y="744579"/>
                  <a:pt x="2781298" y="1770066"/>
                </a:cubicBezTo>
                <a:lnTo>
                  <a:pt x="2800124" y="1843284"/>
                </a:lnTo>
                <a:lnTo>
                  <a:pt x="1987869" y="1843284"/>
                </a:lnTo>
                <a:lnTo>
                  <a:pt x="1986195" y="1838711"/>
                </a:lnTo>
                <a:cubicBezTo>
                  <a:pt x="1720801" y="1211248"/>
                  <a:pt x="1099494" y="770976"/>
                  <a:pt x="375357" y="770976"/>
                </a:cubicBezTo>
                <a:cubicBezTo>
                  <a:pt x="254668" y="770976"/>
                  <a:pt x="136835" y="783206"/>
                  <a:pt x="23030" y="806494"/>
                </a:cubicBezTo>
                <a:lnTo>
                  <a:pt x="0" y="812415"/>
                </a:lnTo>
                <a:lnTo>
                  <a:pt x="0" y="30983"/>
                </a:lnTo>
                <a:lnTo>
                  <a:pt x="117785" y="13007"/>
                </a:lnTo>
                <a:cubicBezTo>
                  <a:pt x="202473" y="4406"/>
                  <a:pt x="288401" y="0"/>
                  <a:pt x="375358" y="0"/>
                </a:cubicBezTo>
                <a:close/>
              </a:path>
            </a:pathLst>
          </a:custGeom>
          <a:solidFill>
            <a:schemeClr val="accent5">
              <a:lumMod val="7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solidFill>
                <a:schemeClr val="tx1"/>
              </a:solidFill>
            </a:endParaRPr>
          </a:p>
        </p:txBody>
      </p:sp>
      <p:sp>
        <p:nvSpPr>
          <p:cNvPr id="2" name="Title Placeholder 1">
            <a:extLst>
              <a:ext uri="{FF2B5EF4-FFF2-40B4-BE49-F238E27FC236}">
                <a16:creationId xmlns:a16="http://schemas.microsoft.com/office/drawing/2014/main" id="{41447F1F-BFA8-4A56-894B-40120132EE48}"/>
              </a:ext>
            </a:extLst>
          </p:cNvPr>
          <p:cNvSpPr>
            <a:spLocks noGrp="1"/>
          </p:cNvSpPr>
          <p:nvPr>
            <p:ph type="title"/>
          </p:nvPr>
        </p:nvSpPr>
        <p:spPr>
          <a:xfrm>
            <a:off x="457200" y="365125"/>
            <a:ext cx="10722932"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658FB99-0FA3-49F4-99A1-61919F942794}"/>
              </a:ext>
            </a:extLst>
          </p:cNvPr>
          <p:cNvSpPr>
            <a:spLocks noGrp="1"/>
          </p:cNvSpPr>
          <p:nvPr>
            <p:ph type="body" idx="1"/>
          </p:nvPr>
        </p:nvSpPr>
        <p:spPr>
          <a:xfrm>
            <a:off x="457200" y="1825625"/>
            <a:ext cx="10722932"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4CDCCAE5-4EB0-4174-BD15-4943899B0A29}"/>
              </a:ext>
            </a:extLst>
          </p:cNvPr>
          <p:cNvSpPr>
            <a:spLocks noGrp="1"/>
          </p:cNvSpPr>
          <p:nvPr>
            <p:ph type="dt" sz="half" idx="2"/>
          </p:nvPr>
        </p:nvSpPr>
        <p:spPr>
          <a:xfrm>
            <a:off x="457200" y="6324600"/>
            <a:ext cx="2560220" cy="365125"/>
          </a:xfrm>
          <a:prstGeom prst="rect">
            <a:avLst/>
          </a:prstGeom>
        </p:spPr>
        <p:txBody>
          <a:bodyPr vert="horz" lIns="91440" tIns="45720" rIns="91440" bIns="45720" rtlCol="0" anchor="ctr"/>
          <a:lstStyle>
            <a:lvl1pPr algn="l">
              <a:defRPr sz="900" cap="all" spc="150" baseline="0">
                <a:solidFill>
                  <a:srgbClr val="FFFFFF"/>
                </a:solidFill>
              </a:defRPr>
            </a:lvl1pPr>
          </a:lstStyle>
          <a:p>
            <a:fld id="{193BAB95-8DA7-460B-B00A-7037C8394FB0}" type="datetime1">
              <a:rPr lang="en-US" smtClean="0"/>
              <a:pPr/>
              <a:t>12/10/21</a:t>
            </a:fld>
            <a:endParaRPr lang="en-US" dirty="0"/>
          </a:p>
        </p:txBody>
      </p:sp>
      <p:sp>
        <p:nvSpPr>
          <p:cNvPr id="5" name="Footer Placeholder 4">
            <a:extLst>
              <a:ext uri="{FF2B5EF4-FFF2-40B4-BE49-F238E27FC236}">
                <a16:creationId xmlns:a16="http://schemas.microsoft.com/office/drawing/2014/main" id="{26A4189E-43B2-4CEE-B13E-61A1FBBBD25D}"/>
              </a:ext>
            </a:extLst>
          </p:cNvPr>
          <p:cNvSpPr>
            <a:spLocks noGrp="1"/>
          </p:cNvSpPr>
          <p:nvPr>
            <p:ph type="ftr" sz="quarter" idx="3"/>
          </p:nvPr>
        </p:nvSpPr>
        <p:spPr>
          <a:xfrm>
            <a:off x="4200861" y="6319838"/>
            <a:ext cx="3982781" cy="365125"/>
          </a:xfrm>
          <a:prstGeom prst="rect">
            <a:avLst/>
          </a:prstGeom>
        </p:spPr>
        <p:txBody>
          <a:bodyPr vert="horz" lIns="91440" tIns="45720" rIns="91440" bIns="45720" rtlCol="0" anchor="ctr"/>
          <a:lstStyle>
            <a:lvl1pPr algn="ctr">
              <a:defRPr sz="900" cap="all" spc="150" baseline="0">
                <a:solidFill>
                  <a:srgbClr val="FFFFFF"/>
                </a:solidFill>
              </a:defRPr>
            </a:lvl1pPr>
          </a:lstStyle>
          <a:p>
            <a:r>
              <a:rPr lang="en-US"/>
              <a:t>Sample Footer Text</a:t>
            </a:r>
            <a:endParaRPr lang="en-US" dirty="0">
              <a:solidFill>
                <a:srgbClr val="FFFFFF"/>
              </a:solidFill>
            </a:endParaRPr>
          </a:p>
        </p:txBody>
      </p:sp>
      <p:sp>
        <p:nvSpPr>
          <p:cNvPr id="6" name="Slide Number Placeholder 5">
            <a:extLst>
              <a:ext uri="{FF2B5EF4-FFF2-40B4-BE49-F238E27FC236}">
                <a16:creationId xmlns:a16="http://schemas.microsoft.com/office/drawing/2014/main" id="{EAA0530F-0BC8-46EF-A765-DD58B5367528}"/>
              </a:ext>
            </a:extLst>
          </p:cNvPr>
          <p:cNvSpPr>
            <a:spLocks noGrp="1"/>
          </p:cNvSpPr>
          <p:nvPr>
            <p:ph type="sldNum" sz="quarter" idx="4"/>
          </p:nvPr>
        </p:nvSpPr>
        <p:spPr>
          <a:xfrm>
            <a:off x="11190806" y="6324600"/>
            <a:ext cx="799078" cy="365125"/>
          </a:xfrm>
          <a:prstGeom prst="rect">
            <a:avLst/>
          </a:prstGeom>
        </p:spPr>
        <p:txBody>
          <a:bodyPr vert="horz" lIns="91440" tIns="45720" rIns="91440" bIns="45720" rtlCol="0" anchor="ctr"/>
          <a:lstStyle>
            <a:lvl1pPr algn="ctr">
              <a:defRPr sz="900" cap="all" spc="150" baseline="0">
                <a:solidFill>
                  <a:srgbClr val="FFFFFF"/>
                </a:solidFill>
              </a:defRPr>
            </a:lvl1pPr>
          </a:lstStyle>
          <a:p>
            <a:fld id="{11A71338-8BA2-4C79-A6C5-5A8E30081D0C}" type="slidenum">
              <a:rPr lang="en-US" smtClean="0"/>
              <a:pPr/>
              <a:t>‹Nº›</a:t>
            </a:fld>
            <a:endParaRPr lang="en-US" dirty="0"/>
          </a:p>
        </p:txBody>
      </p:sp>
      <p:sp>
        <p:nvSpPr>
          <p:cNvPr id="77" name="Freeform: Shape 76">
            <a:extLst>
              <a:ext uri="{FF2B5EF4-FFF2-40B4-BE49-F238E27FC236}">
                <a16:creationId xmlns:a16="http://schemas.microsoft.com/office/drawing/2014/main" id="{0A253F60-DE40-4508-A37A-61331DF1DD5D}"/>
              </a:ext>
            </a:extLst>
          </p:cNvPr>
          <p:cNvSpPr/>
          <p:nvPr/>
        </p:nvSpPr>
        <p:spPr>
          <a:xfrm>
            <a:off x="7979728" y="0"/>
            <a:ext cx="4209224" cy="1650549"/>
          </a:xfrm>
          <a:custGeom>
            <a:avLst/>
            <a:gdLst>
              <a:gd name="connsiteX0" fmla="*/ 0 w 4209224"/>
              <a:gd name="connsiteY0" fmla="*/ 0 h 1650549"/>
              <a:gd name="connsiteX1" fmla="*/ 846445 w 4209224"/>
              <a:gd name="connsiteY1" fmla="*/ 0 h 1650549"/>
              <a:gd name="connsiteX2" fmla="*/ 912542 w 4209224"/>
              <a:gd name="connsiteY2" fmla="*/ 108799 h 1650549"/>
              <a:gd name="connsiteX3" fmla="*/ 2362195 w 4209224"/>
              <a:gd name="connsiteY3" fmla="*/ 879573 h 1650549"/>
              <a:gd name="connsiteX4" fmla="*/ 3811848 w 4209224"/>
              <a:gd name="connsiteY4" fmla="*/ 108799 h 1650549"/>
              <a:gd name="connsiteX5" fmla="*/ 3877945 w 4209224"/>
              <a:gd name="connsiteY5" fmla="*/ 0 h 1650549"/>
              <a:gd name="connsiteX6" fmla="*/ 4209224 w 4209224"/>
              <a:gd name="connsiteY6" fmla="*/ 0 h 1650549"/>
              <a:gd name="connsiteX7" fmla="*/ 4209224 w 4209224"/>
              <a:gd name="connsiteY7" fmla="*/ 840421 h 1650549"/>
              <a:gd name="connsiteX8" fmla="*/ 4143538 w 4209224"/>
              <a:gd name="connsiteY8" fmla="*/ 912693 h 1650549"/>
              <a:gd name="connsiteX9" fmla="*/ 2362196 w 4209224"/>
              <a:gd name="connsiteY9" fmla="*/ 1650549 h 1650549"/>
              <a:gd name="connsiteX10" fmla="*/ 40969 w 4209224"/>
              <a:gd name="connsiteY10" fmla="*/ 111937 h 1650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09224" h="1650549">
                <a:moveTo>
                  <a:pt x="0" y="0"/>
                </a:moveTo>
                <a:lnTo>
                  <a:pt x="846445" y="0"/>
                </a:lnTo>
                <a:lnTo>
                  <a:pt x="912542" y="108799"/>
                </a:lnTo>
                <a:cubicBezTo>
                  <a:pt x="1226710" y="573829"/>
                  <a:pt x="1758748" y="879573"/>
                  <a:pt x="2362195" y="879573"/>
                </a:cubicBezTo>
                <a:cubicBezTo>
                  <a:pt x="2965642" y="879573"/>
                  <a:pt x="3497680" y="573829"/>
                  <a:pt x="3811848" y="108799"/>
                </a:cubicBezTo>
                <a:lnTo>
                  <a:pt x="3877945" y="0"/>
                </a:lnTo>
                <a:lnTo>
                  <a:pt x="4209224" y="0"/>
                </a:lnTo>
                <a:lnTo>
                  <a:pt x="4209224" y="840421"/>
                </a:lnTo>
                <a:lnTo>
                  <a:pt x="4143538" y="912693"/>
                </a:lnTo>
                <a:cubicBezTo>
                  <a:pt x="3687653" y="1368578"/>
                  <a:pt x="3057854" y="1650549"/>
                  <a:pt x="2362196" y="1650549"/>
                </a:cubicBezTo>
                <a:cubicBezTo>
                  <a:pt x="1318710" y="1650549"/>
                  <a:pt x="423404" y="1016115"/>
                  <a:pt x="40969" y="111937"/>
                </a:cubicBezTo>
                <a:close/>
              </a:path>
            </a:pathLst>
          </a:custGeom>
          <a:solidFill>
            <a:schemeClr val="accent5">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solidFill>
                <a:schemeClr val="tx1"/>
              </a:solidFill>
            </a:endParaRPr>
          </a:p>
        </p:txBody>
      </p:sp>
    </p:spTree>
    <p:extLst>
      <p:ext uri="{BB962C8B-B14F-4D97-AF65-F5344CB8AC3E}">
        <p14:creationId xmlns:p14="http://schemas.microsoft.com/office/powerpoint/2010/main" val="419579456"/>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72" r:id="rId6"/>
    <p:sldLayoutId id="2147483667" r:id="rId7"/>
    <p:sldLayoutId id="2147483668" r:id="rId8"/>
    <p:sldLayoutId id="2147483669" r:id="rId9"/>
    <p:sldLayoutId id="2147483671" r:id="rId10"/>
    <p:sldLayoutId id="2147483670" r:id="rId11"/>
  </p:sldLayoutIdLst>
  <p:hf sldNum="0" hdr="0" ftr="0" dt="0"/>
  <p:txStyles>
    <p:titleStyle>
      <a:lvl1pPr algn="l" defTabSz="914400" rtl="0" eaLnBrk="1" latinLnBrk="0" hangingPunct="1">
        <a:lnSpc>
          <a:spcPct val="90000"/>
        </a:lnSpc>
        <a:spcBef>
          <a:spcPct val="0"/>
        </a:spcBef>
        <a:buNone/>
        <a:defRPr sz="4400" kern="1200">
          <a:solidFill>
            <a:srgbClr val="FFFFFF"/>
          </a:solidFill>
          <a:latin typeface="+mj-lt"/>
          <a:ea typeface="+mj-ea"/>
          <a:cs typeface="+mj-cs"/>
        </a:defRPr>
      </a:lvl1pPr>
    </p:titleStyle>
    <p:bodyStyle>
      <a:lvl1pPr marL="228600" indent="-228600" algn="l" defTabSz="914400" rtl="0" eaLnBrk="1" latinLnBrk="0" hangingPunct="1">
        <a:lnSpc>
          <a:spcPct val="110000"/>
        </a:lnSpc>
        <a:spcBef>
          <a:spcPts val="1000"/>
        </a:spcBef>
        <a:buClr>
          <a:schemeClr val="bg1"/>
        </a:buClr>
        <a:buSzPct val="75000"/>
        <a:buFont typeface="Arial" panose="020B0604020202020204" pitchFamily="34" charset="0"/>
        <a:buChar char="•"/>
        <a:defRPr sz="2800" kern="1200">
          <a:solidFill>
            <a:srgbClr val="FFFFFF"/>
          </a:solidFill>
          <a:latin typeface="+mn-lt"/>
          <a:ea typeface="+mn-ea"/>
          <a:cs typeface="+mn-cs"/>
        </a:defRPr>
      </a:lvl1pPr>
      <a:lvl2pPr marL="228600" indent="-228600" algn="l" defTabSz="914400" rtl="0" eaLnBrk="1" latinLnBrk="0" hangingPunct="1">
        <a:lnSpc>
          <a:spcPct val="110000"/>
        </a:lnSpc>
        <a:spcBef>
          <a:spcPts val="500"/>
        </a:spcBef>
        <a:buClr>
          <a:schemeClr val="bg1"/>
        </a:buClr>
        <a:buSzPct val="75000"/>
        <a:buFont typeface="Arial" panose="020B0604020202020204" pitchFamily="34" charset="0"/>
        <a:buChar char="•"/>
        <a:defRPr sz="2400" kern="1200">
          <a:solidFill>
            <a:srgbClr val="FFFFFF"/>
          </a:solidFill>
          <a:latin typeface="+mn-lt"/>
          <a:ea typeface="+mn-ea"/>
          <a:cs typeface="+mn-cs"/>
        </a:defRPr>
      </a:lvl2pPr>
      <a:lvl3pPr marL="228600" indent="-228600" algn="l" defTabSz="914400" rtl="0" eaLnBrk="1" latinLnBrk="0" hangingPunct="1">
        <a:lnSpc>
          <a:spcPct val="110000"/>
        </a:lnSpc>
        <a:spcBef>
          <a:spcPts val="500"/>
        </a:spcBef>
        <a:buClr>
          <a:schemeClr val="bg1"/>
        </a:buClr>
        <a:buSzPct val="75000"/>
        <a:buFont typeface="Arial" panose="020B0604020202020204" pitchFamily="34" charset="0"/>
        <a:buChar char="•"/>
        <a:defRPr sz="2000" kern="1200">
          <a:solidFill>
            <a:srgbClr val="FFFFFF"/>
          </a:solidFill>
          <a:latin typeface="+mn-lt"/>
          <a:ea typeface="+mn-ea"/>
          <a:cs typeface="+mn-cs"/>
        </a:defRPr>
      </a:lvl3pPr>
      <a:lvl4pPr marL="228600" indent="-228600" algn="l" defTabSz="914400" rtl="0" eaLnBrk="1" latinLnBrk="0" hangingPunct="1">
        <a:lnSpc>
          <a:spcPct val="110000"/>
        </a:lnSpc>
        <a:spcBef>
          <a:spcPts val="500"/>
        </a:spcBef>
        <a:buClr>
          <a:schemeClr val="bg1"/>
        </a:buClr>
        <a:buSzPct val="75000"/>
        <a:buFont typeface="Arial" panose="020B0604020202020204" pitchFamily="34" charset="0"/>
        <a:buChar char="•"/>
        <a:defRPr sz="1800" kern="1200">
          <a:solidFill>
            <a:srgbClr val="FFFFFF"/>
          </a:solidFill>
          <a:latin typeface="+mn-lt"/>
          <a:ea typeface="+mn-ea"/>
          <a:cs typeface="+mn-cs"/>
        </a:defRPr>
      </a:lvl4pPr>
      <a:lvl5pPr marL="228600" indent="-228600" algn="l" defTabSz="914400" rtl="0" eaLnBrk="1" latinLnBrk="0" hangingPunct="1">
        <a:lnSpc>
          <a:spcPct val="110000"/>
        </a:lnSpc>
        <a:spcBef>
          <a:spcPts val="500"/>
        </a:spcBef>
        <a:buClr>
          <a:schemeClr val="bg1"/>
        </a:buClr>
        <a:buSzPct val="75000"/>
        <a:buFont typeface="Arial" panose="020B0604020202020204" pitchFamily="34" charset="0"/>
        <a:buChar char="•"/>
        <a:defRPr sz="1800" kern="1200">
          <a:solidFill>
            <a:srgbClr val="FFFFFF"/>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a.getmanenko@uniandes.edu.co" TargetMode="External"/><Relationship Id="rId2" Type="http://schemas.openxmlformats.org/officeDocument/2006/relationships/hyperlink" Target="mailto:la.rubiano@uniandes.edu.co" TargetMode="External"/><Relationship Id="rId1" Type="http://schemas.openxmlformats.org/officeDocument/2006/relationships/slideLayout" Target="../slideLayouts/slideLayout1.xml"/><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hyperlink" Target="https://letsenhance.io/"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38.jpg"/><Relationship Id="rId3" Type="http://schemas.openxmlformats.org/officeDocument/2006/relationships/image" Target="../media/image28.png"/><Relationship Id="rId7" Type="http://schemas.openxmlformats.org/officeDocument/2006/relationships/image" Target="../media/image32.png"/><Relationship Id="rId12" Type="http://schemas.openxmlformats.org/officeDocument/2006/relationships/image" Target="../media/image37.jpg"/><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31.png"/><Relationship Id="rId11" Type="http://schemas.openxmlformats.org/officeDocument/2006/relationships/image" Target="../media/image36.jpg"/><Relationship Id="rId5" Type="http://schemas.openxmlformats.org/officeDocument/2006/relationships/image" Target="../media/image30.png"/><Relationship Id="rId10" Type="http://schemas.openxmlformats.org/officeDocument/2006/relationships/image" Target="../media/image35.png"/><Relationship Id="rId4" Type="http://schemas.openxmlformats.org/officeDocument/2006/relationships/image" Target="../media/image29.png"/><Relationship Id="rId9" Type="http://schemas.openxmlformats.org/officeDocument/2006/relationships/image" Target="../media/image34.png"/></Relationships>
</file>

<file path=ppt/slides/_rels/slide19.xml.rels><?xml version="1.0" encoding="UTF-8" standalone="yes"?>
<Relationships xmlns="http://schemas.openxmlformats.org/package/2006/relationships"><Relationship Id="rId3" Type="http://schemas.openxmlformats.org/officeDocument/2006/relationships/image" Target="https://raw.githubusercontent.com/galtay/hilbertcurve/main/n2_p3.png" TargetMode="External"/><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hyperlink" Target="https://creativecommons.org/licenses/by/3.0/" TargetMode="External"/><Relationship Id="rId4" Type="http://schemas.openxmlformats.org/officeDocument/2006/relationships/hyperlink" Target="https://www.flickr.com/photos/kovah/15330981339/"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https://blog.christianperone.com/wp-content/uploads/2015/08/hilbert_middle.png" TargetMode="External"/><Relationship Id="rId2" Type="http://schemas.openxmlformats.org/officeDocument/2006/relationships/image" Target="../media/image47.png"/><Relationship Id="rId1" Type="http://schemas.openxmlformats.org/officeDocument/2006/relationships/slideLayout" Target="../slideLayouts/slideLayout2.xml"/><Relationship Id="rId5" Type="http://schemas.openxmlformats.org/officeDocument/2006/relationships/image" Target="https://miro.medium.com/max/2000/1*1j2SQSvoTZApueQkBP51Kg.png" TargetMode="External"/><Relationship Id="rId4" Type="http://schemas.openxmlformats.org/officeDocument/2006/relationships/image" Target="../media/image48.png"/></Relationships>
</file>

<file path=ppt/slides/_rels/slide2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https://physics.aps.org/assets/a38de7c6-00ac-45fb-9bcf-3b3e14a72b41/es32_1.png" TargetMode="External"/><Relationship Id="rId2" Type="http://schemas.openxmlformats.org/officeDocument/2006/relationships/image" Target="../media/image51.png"/><Relationship Id="rId1" Type="http://schemas.openxmlformats.org/officeDocument/2006/relationships/slideLayout" Target="../slideLayouts/slideLayout2.xml"/><Relationship Id="rId5" Type="http://schemas.openxmlformats.org/officeDocument/2006/relationships/image" Target="https://www.cdn.geeksforgeeks.org/wp-content/uploads/Euler12.png" TargetMode="External"/><Relationship Id="rId4" Type="http://schemas.openxmlformats.org/officeDocument/2006/relationships/image" Target="../media/image52.png"/></Relationships>
</file>

<file path=ppt/slides/_rels/slide31.xml.rels><?xml version="1.0" encoding="UTF-8" standalone="yes"?>
<Relationships xmlns="http://schemas.openxmlformats.org/package/2006/relationships"><Relationship Id="rId3" Type="http://schemas.openxmlformats.org/officeDocument/2006/relationships/image" Target="https://www2.isye.gatech.edu/~jjb/research/mow/sfc-tour-of-german-cities.png" TargetMode="External"/><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https://www2.isye.gatech.edu/~jjb/research/mow/sfc-tour.gif" TargetMode="External"/><Relationship Id="rId2" Type="http://schemas.openxmlformats.org/officeDocument/2006/relationships/image" Target="../media/image55.gi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tiff"/></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173122F-D466-4F08-90FA-0038F7AC21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1" name="Rectangle 10">
            <a:extLst>
              <a:ext uri="{FF2B5EF4-FFF2-40B4-BE49-F238E27FC236}">
                <a16:creationId xmlns:a16="http://schemas.microsoft.com/office/drawing/2014/main" id="{4A929113-1368-4B1B-9C6F-140F47CBF4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3" name="Right Triangle 12">
            <a:extLst>
              <a:ext uri="{FF2B5EF4-FFF2-40B4-BE49-F238E27FC236}">
                <a16:creationId xmlns:a16="http://schemas.microsoft.com/office/drawing/2014/main" id="{C24346C5-B1C8-4C83-846B-122A3B4B2F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a:off x="-265270" y="1555699"/>
            <a:ext cx="568289" cy="568289"/>
          </a:xfrm>
          <a:prstGeom prst="rtTriangle">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90F28F7A-4F2F-4C1B-AF1C-A6E7C79532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16" name="Straight Connector 15">
              <a:extLst>
                <a:ext uri="{FF2B5EF4-FFF2-40B4-BE49-F238E27FC236}">
                  <a16:creationId xmlns:a16="http://schemas.microsoft.com/office/drawing/2014/main" id="{B23CC870-B5E9-475F-A625-9E862A6295C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42A6B08C-017D-4B4D-95EC-4BB83C5541A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94599402-E1B8-4E3B-A56D-68606FC1EF4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B720C48A-E9A0-4B85-A954-39375E09963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B0E26956-FF2A-412E-ACC4-29CCD025991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196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FB31E652-49AC-4108-85B8-75122A48A5F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91404"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DC1DB29F-0624-4035-B188-640616D5DE1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90842"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1D27221C-2427-4C99-89DC-1A38A54058A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9028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2DBF1D76-8076-4BAE-B627-F1861C9E086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8971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E930E41-FC2F-4319-9C28-32C27843008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18915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C0936C1B-0C10-464B-85C8-345095AAB37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188594"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DB90EC61-FD0C-434A-9D1B-A20035C2141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188032"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A5F5CC56-1FDA-4D3E-9C6E-8E996026C38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18747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272B8FB2-B735-480F-9A88-48AADB2227E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18690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85B46C1B-4FC4-4E24-AC43-07940BE1E63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18634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34915AF-0AE3-4EDD-8681-4C3F2C592B9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5C35A3F3-714E-4F69-9BDF-8ED284EF29D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03D561AC-B0B1-47EB-BE05-209F5612B70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2890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D3508E52-4FD9-4E6D-AFEA-69A88ED268E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8609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69DDE76-16F7-472F-B6D7-84AE8FFF31F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4328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B2D87BEF-8844-4A3E-B130-B7D26740CC5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40047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BB381129-2089-4EAA-AE6C-2BAA96BC82C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95766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5B69BF7A-FA63-4706-8066-DF15018E66F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51485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6A3ECB71-0CCD-403F-B14B-ABC48D78CD4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07204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D9095BBA-0FE1-49E5-89F7-22125BAF87A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62923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B55351D8-6F27-4B82-968B-581B177CB4A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18642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351025A5-EB5A-4057-A85E-69AF0E6BE66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74361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5030318B-EEB9-4D92-BC50-D1151098989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417FC0E3-7CC7-4188-BC7A-7E8FB556496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248400"/>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2" name="Título 1">
            <a:extLst>
              <a:ext uri="{FF2B5EF4-FFF2-40B4-BE49-F238E27FC236}">
                <a16:creationId xmlns:a16="http://schemas.microsoft.com/office/drawing/2014/main" id="{EEF8C73D-530B-8449-8756-35835CFFBED7}"/>
              </a:ext>
            </a:extLst>
          </p:cNvPr>
          <p:cNvSpPr>
            <a:spLocks noGrp="1"/>
          </p:cNvSpPr>
          <p:nvPr>
            <p:ph type="ctrTitle"/>
          </p:nvPr>
        </p:nvSpPr>
        <p:spPr>
          <a:xfrm>
            <a:off x="453142" y="732349"/>
            <a:ext cx="6542916" cy="2782508"/>
          </a:xfrm>
        </p:spPr>
        <p:txBody>
          <a:bodyPr anchor="ctr">
            <a:noAutofit/>
          </a:bodyPr>
          <a:lstStyle/>
          <a:p>
            <a:r>
              <a:rPr lang="es-ES_tradnl" sz="2000" b="1" dirty="0">
                <a:solidFill>
                  <a:schemeClr val="tx1"/>
                </a:solidFill>
              </a:rPr>
              <a:t>Aplicaciones algorítmicas y estadísticas de </a:t>
            </a:r>
            <a:r>
              <a:rPr lang="es-ES_tradnl" sz="2000" b="1" dirty="0" err="1">
                <a:solidFill>
                  <a:schemeClr val="tx1"/>
                </a:solidFill>
              </a:rPr>
              <a:t>space-filling</a:t>
            </a:r>
            <a:r>
              <a:rPr lang="es-ES_tradnl" sz="2000" b="1" dirty="0">
                <a:solidFill>
                  <a:schemeClr val="tx1"/>
                </a:solidFill>
              </a:rPr>
              <a:t> curves</a:t>
            </a:r>
            <a:br>
              <a:rPr lang="es-CO" sz="2000" dirty="0">
                <a:solidFill>
                  <a:schemeClr val="tx1"/>
                </a:solidFill>
              </a:rPr>
            </a:br>
            <a:r>
              <a:rPr lang="es-ES_tradnl" sz="2000" b="1" dirty="0">
                <a:solidFill>
                  <a:schemeClr val="tx1"/>
                </a:solidFill>
              </a:rPr>
              <a:t>Proyecto final: Fractales MATE1301</a:t>
            </a:r>
            <a:br>
              <a:rPr lang="es-CO" sz="2000" dirty="0">
                <a:solidFill>
                  <a:schemeClr val="tx1"/>
                </a:solidFill>
              </a:rPr>
            </a:br>
            <a:endParaRPr lang="es-CO" sz="600" dirty="0">
              <a:solidFill>
                <a:schemeClr val="tx1"/>
              </a:solidFill>
            </a:endParaRPr>
          </a:p>
        </p:txBody>
      </p:sp>
      <p:sp>
        <p:nvSpPr>
          <p:cNvPr id="3" name="Subtítulo 2">
            <a:extLst>
              <a:ext uri="{FF2B5EF4-FFF2-40B4-BE49-F238E27FC236}">
                <a16:creationId xmlns:a16="http://schemas.microsoft.com/office/drawing/2014/main" id="{9CBBE7EE-CE25-6C49-A7A5-AFE1BFD89070}"/>
              </a:ext>
            </a:extLst>
          </p:cNvPr>
          <p:cNvSpPr>
            <a:spLocks noGrp="1"/>
          </p:cNvSpPr>
          <p:nvPr>
            <p:ph type="subTitle" idx="1"/>
          </p:nvPr>
        </p:nvSpPr>
        <p:spPr>
          <a:xfrm>
            <a:off x="7188593" y="725465"/>
            <a:ext cx="4612131" cy="2232201"/>
          </a:xfrm>
        </p:spPr>
        <p:txBody>
          <a:bodyPr anchor="ctr">
            <a:normAutofit fontScale="62500" lnSpcReduction="20000"/>
          </a:bodyPr>
          <a:lstStyle/>
          <a:p>
            <a:pPr algn="l"/>
            <a:r>
              <a:rPr lang="es-ES_tradnl" b="1" dirty="0">
                <a:solidFill>
                  <a:schemeClr val="tx1"/>
                </a:solidFill>
              </a:rPr>
              <a:t>Por: Luis Alejandro Rubiano, </a:t>
            </a:r>
            <a:r>
              <a:rPr lang="es-ES_tradnl" b="1" u="sng" dirty="0">
                <a:solidFill>
                  <a:schemeClr val="tx1"/>
                </a:solidFill>
                <a:hlinkClick r:id="rId2">
                  <a:extLst>
                    <a:ext uri="{A12FA001-AC4F-418D-AE19-62706E023703}">
                      <ahyp:hlinkClr xmlns:ahyp="http://schemas.microsoft.com/office/drawing/2018/hyperlinkcolor" val="tx"/>
                    </a:ext>
                  </a:extLst>
                </a:hlinkClick>
              </a:rPr>
              <a:t>la.rubiano@uniandes.edu.co</a:t>
            </a:r>
            <a:endParaRPr lang="es-ES_tradnl" b="1" u="sng" dirty="0">
              <a:solidFill>
                <a:schemeClr val="tx1"/>
              </a:solidFill>
            </a:endParaRPr>
          </a:p>
          <a:p>
            <a:pPr algn="l"/>
            <a:br>
              <a:rPr lang="es-CO" dirty="0">
                <a:solidFill>
                  <a:schemeClr val="tx1"/>
                </a:solidFill>
              </a:rPr>
            </a:br>
            <a:r>
              <a:rPr lang="es-ES_tradnl" b="1" dirty="0">
                <a:solidFill>
                  <a:schemeClr val="tx1"/>
                </a:solidFill>
              </a:rPr>
              <a:t>Profesor: Alexander </a:t>
            </a:r>
            <a:r>
              <a:rPr lang="es-ES_tradnl" b="1" dirty="0" err="1">
                <a:solidFill>
                  <a:schemeClr val="tx1"/>
                </a:solidFill>
              </a:rPr>
              <a:t>Getmanenko</a:t>
            </a:r>
            <a:r>
              <a:rPr lang="es-ES_tradnl" b="1" dirty="0">
                <a:solidFill>
                  <a:schemeClr val="tx1"/>
                </a:solidFill>
              </a:rPr>
              <a:t>, </a:t>
            </a:r>
            <a:r>
              <a:rPr lang="es-ES_tradnl" b="1" u="sng" dirty="0">
                <a:solidFill>
                  <a:schemeClr val="tx1"/>
                </a:solidFill>
                <a:hlinkClick r:id="rId3">
                  <a:extLst>
                    <a:ext uri="{A12FA001-AC4F-418D-AE19-62706E023703}">
                      <ahyp:hlinkClr xmlns:ahyp="http://schemas.microsoft.com/office/drawing/2018/hyperlinkcolor" val="tx"/>
                    </a:ext>
                  </a:extLst>
                </a:hlinkClick>
              </a:rPr>
              <a:t>a.getmanenko@uniandes.edu.co</a:t>
            </a:r>
            <a:endParaRPr lang="es-ES_tradnl" b="1" u="sng" dirty="0">
              <a:solidFill>
                <a:schemeClr val="tx1"/>
              </a:solidFill>
            </a:endParaRPr>
          </a:p>
          <a:p>
            <a:pPr algn="l"/>
            <a:br>
              <a:rPr lang="es-CO" dirty="0">
                <a:solidFill>
                  <a:schemeClr val="tx1"/>
                </a:solidFill>
              </a:rPr>
            </a:br>
            <a:r>
              <a:rPr lang="es-ES_tradnl" b="1" dirty="0">
                <a:solidFill>
                  <a:schemeClr val="tx1"/>
                </a:solidFill>
              </a:rPr>
              <a:t>Departamento de Matemáticas, Universidad de Los Andes, Bogotá, Colombia</a:t>
            </a:r>
            <a:endParaRPr lang="es-CO" dirty="0">
              <a:solidFill>
                <a:schemeClr val="tx2">
                  <a:alpha val="80000"/>
                </a:schemeClr>
              </a:solidFill>
            </a:endParaRPr>
          </a:p>
        </p:txBody>
      </p:sp>
      <p:pic>
        <p:nvPicPr>
          <p:cNvPr id="4" name="Picture 3" descr="A line of binary code">
            <a:extLst>
              <a:ext uri="{FF2B5EF4-FFF2-40B4-BE49-F238E27FC236}">
                <a16:creationId xmlns:a16="http://schemas.microsoft.com/office/drawing/2014/main" id="{5EB6489B-B454-440F-81E4-A025CD8CBB70}"/>
              </a:ext>
            </a:extLst>
          </p:cNvPr>
          <p:cNvPicPr>
            <a:picLocks noChangeAspect="1"/>
          </p:cNvPicPr>
          <p:nvPr/>
        </p:nvPicPr>
        <p:blipFill rotWithShape="1">
          <a:blip r:embed="rId4"/>
          <a:srcRect t="9954" r="2" b="39172"/>
          <a:stretch/>
        </p:blipFill>
        <p:spPr>
          <a:xfrm>
            <a:off x="1" y="3271957"/>
            <a:ext cx="12198212" cy="3599364"/>
          </a:xfrm>
          <a:custGeom>
            <a:avLst/>
            <a:gdLst/>
            <a:ahLst/>
            <a:cxnLst/>
            <a:rect l="l" t="t" r="r" b="b"/>
            <a:pathLst>
              <a:path w="12178449" h="3424057">
                <a:moveTo>
                  <a:pt x="8778628" y="0"/>
                </a:moveTo>
                <a:lnTo>
                  <a:pt x="9096995" y="0"/>
                </a:lnTo>
                <a:lnTo>
                  <a:pt x="9540073" y="10341"/>
                </a:lnTo>
                <a:cubicBezTo>
                  <a:pt x="10154127" y="37036"/>
                  <a:pt x="10847400" y="104023"/>
                  <a:pt x="11653844" y="224215"/>
                </a:cubicBezTo>
                <a:lnTo>
                  <a:pt x="12178449" y="307575"/>
                </a:lnTo>
                <a:lnTo>
                  <a:pt x="12178449" y="3424056"/>
                </a:lnTo>
                <a:lnTo>
                  <a:pt x="0" y="3424057"/>
                </a:lnTo>
                <a:lnTo>
                  <a:pt x="0" y="1093185"/>
                </a:lnTo>
                <a:lnTo>
                  <a:pt x="851945" y="1080793"/>
                </a:lnTo>
                <a:cubicBezTo>
                  <a:pt x="4637202" y="967650"/>
                  <a:pt x="5848483" y="115490"/>
                  <a:pt x="8385751" y="7749"/>
                </a:cubicBezTo>
                <a:close/>
              </a:path>
            </a:pathLst>
          </a:custGeom>
        </p:spPr>
      </p:pic>
    </p:spTree>
    <p:extLst>
      <p:ext uri="{BB962C8B-B14F-4D97-AF65-F5344CB8AC3E}">
        <p14:creationId xmlns:p14="http://schemas.microsoft.com/office/powerpoint/2010/main" val="5471585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3" name="Imagen 12">
            <a:extLst>
              <a:ext uri="{FF2B5EF4-FFF2-40B4-BE49-F238E27FC236}">
                <a16:creationId xmlns:a16="http://schemas.microsoft.com/office/drawing/2014/main" id="{CF377BA8-C01B-1349-85E9-A43BB19D0C9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27524" y="321734"/>
            <a:ext cx="2886119" cy="2905170"/>
          </a:xfrm>
          <a:prstGeom prst="rect">
            <a:avLst/>
          </a:prstGeom>
        </p:spPr>
      </p:pic>
      <p:sp>
        <p:nvSpPr>
          <p:cNvPr id="20" name="Rectangle 19">
            <a:extLst>
              <a:ext uri="{FF2B5EF4-FFF2-40B4-BE49-F238E27FC236}">
                <a16:creationId xmlns:a16="http://schemas.microsoft.com/office/drawing/2014/main" id="{417CDA24-35F8-4540-8C52-3096D6D949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50280" y="0"/>
            <a:ext cx="9144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Imagen 11">
            <a:extLst>
              <a:ext uri="{FF2B5EF4-FFF2-40B4-BE49-F238E27FC236}">
                <a16:creationId xmlns:a16="http://schemas.microsoft.com/office/drawing/2014/main" id="{A9938F4F-7CBC-4B4F-8D65-9076AACA229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72661" y="321734"/>
            <a:ext cx="2783341" cy="2905170"/>
          </a:xfrm>
          <a:prstGeom prst="rect">
            <a:avLst/>
          </a:prstGeom>
        </p:spPr>
      </p:pic>
      <p:sp>
        <p:nvSpPr>
          <p:cNvPr id="22" name="Rectangle 21">
            <a:extLst>
              <a:ext uri="{FF2B5EF4-FFF2-40B4-BE49-F238E27FC236}">
                <a16:creationId xmlns:a16="http://schemas.microsoft.com/office/drawing/2014/main" id="{8658BFE0-4E65-4174-9C75-687C94E882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83280"/>
            <a:ext cx="6126480" cy="9144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A75DFED-A0C1-4A83-BE1D-0271C1826E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65520" y="3383280"/>
            <a:ext cx="6126480" cy="9144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Imagen 13">
            <a:extLst>
              <a:ext uri="{FF2B5EF4-FFF2-40B4-BE49-F238E27FC236}">
                <a16:creationId xmlns:a16="http://schemas.microsoft.com/office/drawing/2014/main" id="{9A8BDEE1-C7FB-9A45-9832-02021C48355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785639" y="3631096"/>
            <a:ext cx="2769887" cy="2760560"/>
          </a:xfrm>
          <a:prstGeom prst="rect">
            <a:avLst/>
          </a:prstGeom>
        </p:spPr>
      </p:pic>
      <p:pic>
        <p:nvPicPr>
          <p:cNvPr id="15" name="Imagen 14">
            <a:extLst>
              <a:ext uri="{FF2B5EF4-FFF2-40B4-BE49-F238E27FC236}">
                <a16:creationId xmlns:a16="http://schemas.microsoft.com/office/drawing/2014/main" id="{2A02B48F-C31E-A542-80D6-4EA7D0B8F8C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507289" y="3631096"/>
            <a:ext cx="2714085" cy="2760560"/>
          </a:xfrm>
          <a:prstGeom prst="rect">
            <a:avLst/>
          </a:prstGeom>
        </p:spPr>
      </p:pic>
    </p:spTree>
    <p:extLst>
      <p:ext uri="{BB962C8B-B14F-4D97-AF65-F5344CB8AC3E}">
        <p14:creationId xmlns:p14="http://schemas.microsoft.com/office/powerpoint/2010/main" val="39504376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269B2D20-69DF-8442-907D-C52FDB0CBE8F}"/>
              </a:ext>
            </a:extLst>
          </p:cNvPr>
          <p:cNvSpPr>
            <a:spLocks noGrp="1"/>
          </p:cNvSpPr>
          <p:nvPr>
            <p:ph idx="1"/>
          </p:nvPr>
        </p:nvSpPr>
        <p:spPr>
          <a:xfrm>
            <a:off x="734534" y="1997243"/>
            <a:ext cx="10722932" cy="3669632"/>
          </a:xfrm>
        </p:spPr>
        <p:txBody>
          <a:bodyPr/>
          <a:lstStyle/>
          <a:p>
            <a:r>
              <a:rPr lang="es-CO" dirty="0"/>
              <a:t>Como se puede ver, si tomamos un punto ubicado en una parte fija de nuestro “sonido” </a:t>
            </a:r>
            <a:r>
              <a:rPr lang="es-CO" dirty="0" err="1"/>
              <a:t>ej</a:t>
            </a:r>
            <a:r>
              <a:rPr lang="es-CO" dirty="0"/>
              <a:t>: el elemento 7/16 en una imagen de 4x4, al aumentar la resolución de la imagen, va a ser impredecible la posición de este elemento en la imagen.</a:t>
            </a:r>
          </a:p>
          <a:p>
            <a:endParaRPr lang="es-CO" dirty="0"/>
          </a:p>
        </p:txBody>
      </p:sp>
    </p:spTree>
    <p:extLst>
      <p:ext uri="{BB962C8B-B14F-4D97-AF65-F5344CB8AC3E}">
        <p14:creationId xmlns:p14="http://schemas.microsoft.com/office/powerpoint/2010/main" val="3919817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8A82201-3F3E-384A-BD57-01EE4918C977}"/>
              </a:ext>
            </a:extLst>
          </p:cNvPr>
          <p:cNvSpPr>
            <a:spLocks noGrp="1"/>
          </p:cNvSpPr>
          <p:nvPr>
            <p:ph type="title"/>
          </p:nvPr>
        </p:nvSpPr>
        <p:spPr/>
        <p:txBody>
          <a:bodyPr>
            <a:normAutofit/>
          </a:bodyPr>
          <a:lstStyle/>
          <a:p>
            <a:r>
              <a:rPr lang="es-CO" dirty="0"/>
              <a:t>¿Queda algo que podamos hacer? La respuesta es si: </a:t>
            </a:r>
            <a:r>
              <a:rPr lang="es-CO" dirty="0" err="1"/>
              <a:t>Space-filling</a:t>
            </a:r>
            <a:r>
              <a:rPr lang="es-CO" dirty="0"/>
              <a:t> curves! </a:t>
            </a:r>
          </a:p>
        </p:txBody>
      </p:sp>
      <p:sp>
        <p:nvSpPr>
          <p:cNvPr id="3" name="Marcador de contenido 2">
            <a:extLst>
              <a:ext uri="{FF2B5EF4-FFF2-40B4-BE49-F238E27FC236}">
                <a16:creationId xmlns:a16="http://schemas.microsoft.com/office/drawing/2014/main" id="{4A576EAA-AD35-9246-9625-CB92A53CD6C0}"/>
              </a:ext>
            </a:extLst>
          </p:cNvPr>
          <p:cNvSpPr>
            <a:spLocks noGrp="1"/>
          </p:cNvSpPr>
          <p:nvPr>
            <p:ph idx="1"/>
          </p:nvPr>
        </p:nvSpPr>
        <p:spPr/>
        <p:txBody>
          <a:bodyPr/>
          <a:lstStyle/>
          <a:p>
            <a:r>
              <a:rPr lang="es-CO" dirty="0"/>
              <a:t>Si en vez de enumerar los cuadrados como lo estábamos antes, lo hacemos de acuerdo al recorrido de la n-</a:t>
            </a:r>
            <a:r>
              <a:rPr lang="es-CO" dirty="0" err="1"/>
              <a:t>esima</a:t>
            </a:r>
            <a:r>
              <a:rPr lang="es-CO" dirty="0"/>
              <a:t> curva de Hilbert, podemos saber donde estos sonidos caerán, ya que van a converger a algo, ya que la curva de Hilbert está bien definida. Es decir siempre se va a poder determinar H(x) = (</a:t>
            </a:r>
            <a:r>
              <a:rPr lang="es-CO" dirty="0" err="1"/>
              <a:t>x,y</a:t>
            </a:r>
            <a:r>
              <a:rPr lang="es-CO" dirty="0"/>
              <a:t>), que es lo mismo que decir que cuando n tiende a infinito en nuestra n-</a:t>
            </a:r>
            <a:r>
              <a:rPr lang="es-CO" dirty="0" err="1"/>
              <a:t>esima</a:t>
            </a:r>
            <a:r>
              <a:rPr lang="es-CO" dirty="0"/>
              <a:t> curva de Hilbert, su valor asociado va a converger a algo en R2 </a:t>
            </a:r>
          </a:p>
        </p:txBody>
      </p:sp>
    </p:spTree>
    <p:extLst>
      <p:ext uri="{BB962C8B-B14F-4D97-AF65-F5344CB8AC3E}">
        <p14:creationId xmlns:p14="http://schemas.microsoft.com/office/powerpoint/2010/main" val="34904577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E1750109-3B91-4506-B997-0CD8E35A14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E729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72D8D1B-59F6-4FF3-8547-9BBB6129F2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1331" y="480060"/>
            <a:ext cx="3442553" cy="2788074"/>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Imagen 8">
            <a:extLst>
              <a:ext uri="{FF2B5EF4-FFF2-40B4-BE49-F238E27FC236}">
                <a16:creationId xmlns:a16="http://schemas.microsoft.com/office/drawing/2014/main" id="{169CD14C-1E99-F143-8DFE-2126B96DBD4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42691" y="643467"/>
            <a:ext cx="2481858" cy="2475653"/>
          </a:xfrm>
          <a:prstGeom prst="rect">
            <a:avLst/>
          </a:prstGeom>
        </p:spPr>
      </p:pic>
      <p:sp>
        <p:nvSpPr>
          <p:cNvPr id="18" name="Rectangle 17">
            <a:extLst>
              <a:ext uri="{FF2B5EF4-FFF2-40B4-BE49-F238E27FC236}">
                <a16:creationId xmlns:a16="http://schemas.microsoft.com/office/drawing/2014/main" id="{2C444748-5A8D-4B53-89FE-42B455DFA2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25618" y="487090"/>
            <a:ext cx="3588171" cy="2781044"/>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magen 3">
            <a:extLst>
              <a:ext uri="{FF2B5EF4-FFF2-40B4-BE49-F238E27FC236}">
                <a16:creationId xmlns:a16="http://schemas.microsoft.com/office/drawing/2014/main" id="{31F1CFF2-E2A4-E74A-B6A6-EFDE5A118A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67071" y="650497"/>
            <a:ext cx="2482113" cy="2468623"/>
          </a:xfrm>
          <a:prstGeom prst="rect">
            <a:avLst/>
          </a:prstGeom>
        </p:spPr>
      </p:pic>
      <p:sp>
        <p:nvSpPr>
          <p:cNvPr id="20" name="Rectangle 19">
            <a:extLst>
              <a:ext uri="{FF2B5EF4-FFF2-40B4-BE49-F238E27FC236}">
                <a16:creationId xmlns:a16="http://schemas.microsoft.com/office/drawing/2014/main" id="{14044C96-7CFD-44DB-A579-D77B0D37C6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35998" y="487090"/>
            <a:ext cx="3588174" cy="2781044"/>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Imagen 7">
            <a:extLst>
              <a:ext uri="{FF2B5EF4-FFF2-40B4-BE49-F238E27FC236}">
                <a16:creationId xmlns:a16="http://schemas.microsoft.com/office/drawing/2014/main" id="{18EC3D35-C3E0-5145-ACFB-7E4D89E9CCD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86861" y="650497"/>
            <a:ext cx="2506217" cy="2468623"/>
          </a:xfrm>
          <a:prstGeom prst="rect">
            <a:avLst/>
          </a:prstGeom>
        </p:spPr>
      </p:pic>
      <p:sp>
        <p:nvSpPr>
          <p:cNvPr id="22" name="Rectangle 21">
            <a:extLst>
              <a:ext uri="{FF2B5EF4-FFF2-40B4-BE49-F238E27FC236}">
                <a16:creationId xmlns:a16="http://schemas.microsoft.com/office/drawing/2014/main" id="{8FC8C21F-9484-4A71-ABFA-6C10682FAC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1331" y="3603670"/>
            <a:ext cx="3442553" cy="2788074"/>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Imagen 6">
            <a:extLst>
              <a:ext uri="{FF2B5EF4-FFF2-40B4-BE49-F238E27FC236}">
                <a16:creationId xmlns:a16="http://schemas.microsoft.com/office/drawing/2014/main" id="{7D949D67-B160-8B4E-BF07-58AE506DCD8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57743" y="3748194"/>
            <a:ext cx="2434555" cy="2471631"/>
          </a:xfrm>
          <a:prstGeom prst="rect">
            <a:avLst/>
          </a:prstGeom>
        </p:spPr>
      </p:pic>
      <p:sp>
        <p:nvSpPr>
          <p:cNvPr id="24" name="Rectangle 23">
            <a:extLst>
              <a:ext uri="{FF2B5EF4-FFF2-40B4-BE49-F238E27FC236}">
                <a16:creationId xmlns:a16="http://schemas.microsoft.com/office/drawing/2014/main" id="{F4FFA271-A10A-4AC3-8F06-E3313A197A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29502" y="3603670"/>
            <a:ext cx="3601167" cy="2788074"/>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7F9FE375-3674-4B26-B67B-30AFAF78CC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25618" y="3610700"/>
            <a:ext cx="3588171" cy="2781044"/>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Imagen 5">
            <a:extLst>
              <a:ext uri="{FF2B5EF4-FFF2-40B4-BE49-F238E27FC236}">
                <a16:creationId xmlns:a16="http://schemas.microsoft.com/office/drawing/2014/main" id="{CFF5D803-DB8A-4B42-800C-1E1CD4864F2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766768" y="3818714"/>
            <a:ext cx="2494662" cy="2401112"/>
          </a:xfrm>
          <a:prstGeom prst="rect">
            <a:avLst/>
          </a:prstGeom>
        </p:spPr>
      </p:pic>
      <p:pic>
        <p:nvPicPr>
          <p:cNvPr id="5" name="Imagen 4">
            <a:extLst>
              <a:ext uri="{FF2B5EF4-FFF2-40B4-BE49-F238E27FC236}">
                <a16:creationId xmlns:a16="http://schemas.microsoft.com/office/drawing/2014/main" id="{4E6F7984-0AC3-B946-AC9D-2A4497DD9FB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669557" y="3755224"/>
            <a:ext cx="2540825" cy="2464601"/>
          </a:xfrm>
          <a:prstGeom prst="rect">
            <a:avLst/>
          </a:prstGeom>
        </p:spPr>
      </p:pic>
    </p:spTree>
    <p:extLst>
      <p:ext uri="{BB962C8B-B14F-4D97-AF65-F5344CB8AC3E}">
        <p14:creationId xmlns:p14="http://schemas.microsoft.com/office/powerpoint/2010/main" val="26593000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8B5C1EF4-83F0-1B46-9A20-C6400235D8A7}"/>
              </a:ext>
            </a:extLst>
          </p:cNvPr>
          <p:cNvSpPr>
            <a:spLocks noGrp="1"/>
          </p:cNvSpPr>
          <p:nvPr>
            <p:ph idx="1"/>
          </p:nvPr>
        </p:nvSpPr>
        <p:spPr/>
        <p:txBody>
          <a:bodyPr/>
          <a:lstStyle/>
          <a:p>
            <a:r>
              <a:rPr lang="es-CO" dirty="0"/>
              <a:t>Ahora, si bien la curva de Hilbert real no puede ser </a:t>
            </a:r>
            <a:r>
              <a:rPr lang="es-CO" dirty="0" err="1"/>
              <a:t>sobreyectiva</a:t>
            </a:r>
            <a:r>
              <a:rPr lang="es-CO" dirty="0"/>
              <a:t> a causa de lo demostrado en 1879 por </a:t>
            </a:r>
            <a:r>
              <a:rPr lang="es-CO" dirty="0" err="1"/>
              <a:t>Eugen</a:t>
            </a:r>
            <a:r>
              <a:rPr lang="es-CO" dirty="0"/>
              <a:t> </a:t>
            </a:r>
            <a:r>
              <a:rPr lang="es-CO" dirty="0" err="1"/>
              <a:t>Netto</a:t>
            </a:r>
            <a:r>
              <a:rPr lang="es-CO" dirty="0"/>
              <a:t>, nuestra n-</a:t>
            </a:r>
            <a:r>
              <a:rPr lang="es-CO" dirty="0" err="1"/>
              <a:t>esima</a:t>
            </a:r>
            <a:r>
              <a:rPr lang="es-CO" dirty="0"/>
              <a:t> curva de Hilbert si lo puede ser porque es un mapeo de un intervalo finito en N a uno en N^2.</a:t>
            </a:r>
          </a:p>
        </p:txBody>
      </p:sp>
    </p:spTree>
    <p:extLst>
      <p:ext uri="{BB962C8B-B14F-4D97-AF65-F5344CB8AC3E}">
        <p14:creationId xmlns:p14="http://schemas.microsoft.com/office/powerpoint/2010/main" val="11307986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932A3A61-D1CA-8542-B334-72FBBF79832B}"/>
              </a:ext>
            </a:extLst>
          </p:cNvPr>
          <p:cNvSpPr>
            <a:spLocks noGrp="1"/>
          </p:cNvSpPr>
          <p:nvPr>
            <p:ph idx="1"/>
          </p:nvPr>
        </p:nvSpPr>
        <p:spPr/>
        <p:txBody>
          <a:bodyPr/>
          <a:lstStyle/>
          <a:p>
            <a:r>
              <a:rPr lang="es-CO" dirty="0"/>
              <a:t>Guardaremos como líneas de texto, diferentes resoluciones de una misma imagen, de manera que nuestras líneas de texto se vean parecidas entre si.</a:t>
            </a:r>
          </a:p>
        </p:txBody>
      </p:sp>
    </p:spTree>
    <p:extLst>
      <p:ext uri="{BB962C8B-B14F-4D97-AF65-F5344CB8AC3E}">
        <p14:creationId xmlns:p14="http://schemas.microsoft.com/office/powerpoint/2010/main" val="40768568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1592C7C-0BD3-BE4C-B852-3D6522FD0D05}"/>
              </a:ext>
            </a:extLst>
          </p:cNvPr>
          <p:cNvSpPr>
            <a:spLocks noGrp="1"/>
          </p:cNvSpPr>
          <p:nvPr>
            <p:ph type="title"/>
          </p:nvPr>
        </p:nvSpPr>
        <p:spPr/>
        <p:txBody>
          <a:bodyPr/>
          <a:lstStyle/>
          <a:p>
            <a:r>
              <a:rPr lang="es-CO" dirty="0" err="1"/>
              <a:t>Lenna</a:t>
            </a:r>
            <a:r>
              <a:rPr lang="es-CO" dirty="0"/>
              <a:t> </a:t>
            </a:r>
            <a:r>
              <a:rPr lang="es-CO" dirty="0" err="1"/>
              <a:t>Image</a:t>
            </a:r>
            <a:endParaRPr lang="es-CO" dirty="0"/>
          </a:p>
        </p:txBody>
      </p:sp>
      <mc:AlternateContent xmlns:mc="http://schemas.openxmlformats.org/markup-compatibility/2006">
        <mc:Choice xmlns:a14="http://schemas.microsoft.com/office/drawing/2010/main" Requires="a14">
          <p:sp>
            <p:nvSpPr>
              <p:cNvPr id="3" name="Marcador de contenido 2">
                <a:extLst>
                  <a:ext uri="{FF2B5EF4-FFF2-40B4-BE49-F238E27FC236}">
                    <a16:creationId xmlns:a16="http://schemas.microsoft.com/office/drawing/2014/main" id="{041CF412-C508-BE45-B307-F48D5B5258A5}"/>
                  </a:ext>
                </a:extLst>
              </p:cNvPr>
              <p:cNvSpPr>
                <a:spLocks noGrp="1"/>
              </p:cNvSpPr>
              <p:nvPr>
                <p:ph idx="1"/>
              </p:nvPr>
            </p:nvSpPr>
            <p:spPr/>
            <p:txBody>
              <a:bodyPr>
                <a:normAutofit lnSpcReduction="10000"/>
              </a:bodyPr>
              <a:lstStyle/>
              <a:p>
                <a:r>
                  <a:rPr lang="es-CO" dirty="0"/>
                  <a:t>Use la imagen </a:t>
                </a:r>
                <a:r>
                  <a:rPr lang="es-CO" dirty="0" err="1"/>
                  <a:t>Lenna</a:t>
                </a:r>
                <a:r>
                  <a:rPr lang="es-CO" dirty="0"/>
                  <a:t> </a:t>
                </a:r>
                <a:r>
                  <a:rPr lang="es-CO" dirty="0" err="1"/>
                  <a:t>Image</a:t>
                </a:r>
                <a:r>
                  <a:rPr lang="es-CO" dirty="0"/>
                  <a:t>, la imagen estándar para algoritmos de procesamiento de imágenes. Tomé los tamaños '2x2', '4x4', '8x8', '16x16', '32x32', '64x64', '128x128', '256x256', '512x512', '1024x1024', '2048x2048' y '4096x4096'. Estos tamaños fueron elegidos porque coinciden con el número de vértices en nuestras n-curvas de Hilbert para </a:t>
                </a:r>
                <a:r>
                  <a:rPr lang="es-CO" dirty="0" err="1"/>
                  <a:t>n’s</a:t>
                </a:r>
                <a:r>
                  <a:rPr lang="es-CO" dirty="0"/>
                  <a:t> entre 1 y 10, más concretamente, el número de pixeles puede ser expresado como</a:t>
                </a:r>
              </a:p>
              <a:p>
                <a:r>
                  <a:rPr lang="es-CO" dirty="0"/>
                  <a:t> </a:t>
                </a:r>
                <a14:m>
                  <m:oMath xmlns:m="http://schemas.openxmlformats.org/officeDocument/2006/math">
                    <m:sSup>
                      <m:sSupPr>
                        <m:ctrlPr>
                          <a:rPr lang="es-CO" i="1"/>
                        </m:ctrlPr>
                      </m:sSupPr>
                      <m:e>
                        <m:r>
                          <a:rPr lang="es-CO" i="1"/>
                          <m:t>2</m:t>
                        </m:r>
                      </m:e>
                      <m:sup>
                        <m:r>
                          <a:rPr lang="es-CO" i="1"/>
                          <m:t>𝑛</m:t>
                        </m:r>
                      </m:sup>
                    </m:sSup>
                    <m:r>
                      <a:rPr lang="es-CO" i="1"/>
                      <m:t>∗</m:t>
                    </m:r>
                    <m:sSup>
                      <m:sSupPr>
                        <m:ctrlPr>
                          <a:rPr lang="es-CO" i="1"/>
                        </m:ctrlPr>
                      </m:sSupPr>
                      <m:e>
                        <m:r>
                          <a:rPr lang="es-CO" i="1"/>
                          <m:t>2</m:t>
                        </m:r>
                      </m:e>
                      <m:sup>
                        <m:r>
                          <a:rPr lang="es-CO" i="1"/>
                          <m:t>𝑛</m:t>
                        </m:r>
                      </m:sup>
                    </m:sSup>
                    <m:r>
                      <a:rPr lang="es-CO" i="1"/>
                      <m:t>=</m:t>
                    </m:r>
                    <m:sSup>
                      <m:sSupPr>
                        <m:ctrlPr>
                          <a:rPr lang="es-CO" i="1"/>
                        </m:ctrlPr>
                      </m:sSupPr>
                      <m:e>
                        <m:r>
                          <a:rPr lang="es-CO" i="1"/>
                          <m:t>4</m:t>
                        </m:r>
                      </m:e>
                      <m:sup>
                        <m:r>
                          <a:rPr lang="es-CO" i="1"/>
                          <m:t>𝑛</m:t>
                        </m:r>
                      </m:sup>
                    </m:sSup>
                  </m:oMath>
                </a14:m>
                <a:r>
                  <a:rPr lang="es-CO" dirty="0"/>
                  <a:t>. </a:t>
                </a:r>
              </a:p>
            </p:txBody>
          </p:sp>
        </mc:Choice>
        <mc:Fallback>
          <p:sp>
            <p:nvSpPr>
              <p:cNvPr id="3" name="Marcador de contenido 2">
                <a:extLst>
                  <a:ext uri="{FF2B5EF4-FFF2-40B4-BE49-F238E27FC236}">
                    <a16:creationId xmlns:a16="http://schemas.microsoft.com/office/drawing/2014/main" id="{041CF412-C508-BE45-B307-F48D5B5258A5}"/>
                  </a:ext>
                </a:extLst>
              </p:cNvPr>
              <p:cNvSpPr>
                <a:spLocks noGrp="1" noRot="1" noChangeAspect="1" noMove="1" noResize="1" noEditPoints="1" noAdjustHandles="1" noChangeArrowheads="1" noChangeShapeType="1" noTextEdit="1"/>
              </p:cNvSpPr>
              <p:nvPr>
                <p:ph idx="1"/>
              </p:nvPr>
            </p:nvSpPr>
            <p:spPr>
              <a:blipFill>
                <a:blip r:embed="rId2"/>
                <a:stretch>
                  <a:fillRect l="-592" t="-1453" r="-2012"/>
                </a:stretch>
              </a:blipFill>
            </p:spPr>
            <p:txBody>
              <a:bodyPr/>
              <a:lstStyle/>
              <a:p>
                <a:r>
                  <a:rPr lang="es-CO">
                    <a:noFill/>
                  </a:rPr>
                  <a:t> </a:t>
                </a:r>
              </a:p>
            </p:txBody>
          </p:sp>
        </mc:Fallback>
      </mc:AlternateContent>
    </p:spTree>
    <p:extLst>
      <p:ext uri="{BB962C8B-B14F-4D97-AF65-F5344CB8AC3E}">
        <p14:creationId xmlns:p14="http://schemas.microsoft.com/office/powerpoint/2010/main" val="25548784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2F94C739-CA85-6448-BC8E-63DE33CAA1CA}"/>
              </a:ext>
            </a:extLst>
          </p:cNvPr>
          <p:cNvSpPr>
            <a:spLocks noGrp="1"/>
          </p:cNvSpPr>
          <p:nvPr>
            <p:ph idx="1"/>
          </p:nvPr>
        </p:nvSpPr>
        <p:spPr/>
        <p:txBody>
          <a:bodyPr/>
          <a:lstStyle/>
          <a:p>
            <a:r>
              <a:rPr lang="es-CO" dirty="0"/>
              <a:t>Como la imagen de </a:t>
            </a:r>
            <a:r>
              <a:rPr lang="es-CO" dirty="0" err="1"/>
              <a:t>Lenna</a:t>
            </a:r>
            <a:r>
              <a:rPr lang="es-CO" dirty="0"/>
              <a:t> solo puede encontrarse en dimensiones 512x512, usé una inteligencia artificial para subir la resolución a los tamaños mayores sin perder la calidad: </a:t>
            </a:r>
            <a:r>
              <a:rPr lang="es-CO" u="sng" dirty="0">
                <a:solidFill>
                  <a:schemeClr val="bg1"/>
                </a:solidFill>
                <a:hlinkClick r:id="rId2">
                  <a:extLst>
                    <a:ext uri="{A12FA001-AC4F-418D-AE19-62706E023703}">
                      <ahyp:hlinkClr xmlns:ahyp="http://schemas.microsoft.com/office/drawing/2018/hyperlinkcolor" val="tx"/>
                    </a:ext>
                  </a:extLst>
                </a:hlinkClick>
              </a:rPr>
              <a:t>https://letsenhance.io</a:t>
            </a:r>
            <a:r>
              <a:rPr lang="es-CO" dirty="0"/>
              <a:t>, y para las dimensiones más pequeñas, bajé la resolución usando la librería </a:t>
            </a:r>
            <a:r>
              <a:rPr lang="es-CO" dirty="0" err="1"/>
              <a:t>Pillow</a:t>
            </a:r>
            <a:r>
              <a:rPr lang="es-CO" dirty="0"/>
              <a:t> de Python. </a:t>
            </a:r>
          </a:p>
          <a:p>
            <a:endParaRPr lang="es-CO" dirty="0"/>
          </a:p>
        </p:txBody>
      </p:sp>
    </p:spTree>
    <p:extLst>
      <p:ext uri="{BB962C8B-B14F-4D97-AF65-F5344CB8AC3E}">
        <p14:creationId xmlns:p14="http://schemas.microsoft.com/office/powerpoint/2010/main" val="21500980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Imagen 24">
            <a:extLst>
              <a:ext uri="{FF2B5EF4-FFF2-40B4-BE49-F238E27FC236}">
                <a16:creationId xmlns:a16="http://schemas.microsoft.com/office/drawing/2014/main" id="{6BBA9613-333C-2346-99B9-1458B23B8407}"/>
              </a:ext>
            </a:extLst>
          </p:cNvPr>
          <p:cNvPicPr>
            <a:picLocks noChangeAspect="1"/>
          </p:cNvPicPr>
          <p:nvPr/>
        </p:nvPicPr>
        <p:blipFill>
          <a:blip r:embed="rId2"/>
          <a:stretch>
            <a:fillRect/>
          </a:stretch>
        </p:blipFill>
        <p:spPr>
          <a:xfrm>
            <a:off x="25051" y="203459"/>
            <a:ext cx="1801747" cy="1801747"/>
          </a:xfrm>
          <a:prstGeom prst="rect">
            <a:avLst/>
          </a:prstGeom>
        </p:spPr>
      </p:pic>
      <p:pic>
        <p:nvPicPr>
          <p:cNvPr id="27" name="Imagen 26">
            <a:extLst>
              <a:ext uri="{FF2B5EF4-FFF2-40B4-BE49-F238E27FC236}">
                <a16:creationId xmlns:a16="http://schemas.microsoft.com/office/drawing/2014/main" id="{9400F657-2936-0C45-9A91-558B257D97C5}"/>
              </a:ext>
            </a:extLst>
          </p:cNvPr>
          <p:cNvPicPr>
            <a:picLocks noChangeAspect="1"/>
          </p:cNvPicPr>
          <p:nvPr/>
        </p:nvPicPr>
        <p:blipFill>
          <a:blip r:embed="rId3"/>
          <a:stretch>
            <a:fillRect/>
          </a:stretch>
        </p:blipFill>
        <p:spPr>
          <a:xfrm>
            <a:off x="1950710" y="203459"/>
            <a:ext cx="1801747" cy="1801747"/>
          </a:xfrm>
          <a:prstGeom prst="rect">
            <a:avLst/>
          </a:prstGeom>
        </p:spPr>
      </p:pic>
      <p:pic>
        <p:nvPicPr>
          <p:cNvPr id="29" name="Imagen 28">
            <a:extLst>
              <a:ext uri="{FF2B5EF4-FFF2-40B4-BE49-F238E27FC236}">
                <a16:creationId xmlns:a16="http://schemas.microsoft.com/office/drawing/2014/main" id="{D0896F59-F59C-F245-8ED7-6F86D8596282}"/>
              </a:ext>
            </a:extLst>
          </p:cNvPr>
          <p:cNvPicPr>
            <a:picLocks noChangeAspect="1"/>
          </p:cNvPicPr>
          <p:nvPr/>
        </p:nvPicPr>
        <p:blipFill>
          <a:blip r:embed="rId4"/>
          <a:stretch>
            <a:fillRect/>
          </a:stretch>
        </p:blipFill>
        <p:spPr>
          <a:xfrm>
            <a:off x="3947089" y="203459"/>
            <a:ext cx="1801747" cy="1801747"/>
          </a:xfrm>
          <a:prstGeom prst="rect">
            <a:avLst/>
          </a:prstGeom>
        </p:spPr>
      </p:pic>
      <p:pic>
        <p:nvPicPr>
          <p:cNvPr id="31" name="Imagen 30">
            <a:extLst>
              <a:ext uri="{FF2B5EF4-FFF2-40B4-BE49-F238E27FC236}">
                <a16:creationId xmlns:a16="http://schemas.microsoft.com/office/drawing/2014/main" id="{7254B7A1-268A-7748-A1DB-23CBAC8D4B0E}"/>
              </a:ext>
            </a:extLst>
          </p:cNvPr>
          <p:cNvPicPr>
            <a:picLocks noChangeAspect="1"/>
          </p:cNvPicPr>
          <p:nvPr/>
        </p:nvPicPr>
        <p:blipFill>
          <a:blip r:embed="rId5"/>
          <a:stretch>
            <a:fillRect/>
          </a:stretch>
        </p:blipFill>
        <p:spPr>
          <a:xfrm>
            <a:off x="6046503" y="203459"/>
            <a:ext cx="1801748" cy="1801748"/>
          </a:xfrm>
          <a:prstGeom prst="rect">
            <a:avLst/>
          </a:prstGeom>
        </p:spPr>
      </p:pic>
      <p:pic>
        <p:nvPicPr>
          <p:cNvPr id="33" name="Imagen 32">
            <a:extLst>
              <a:ext uri="{FF2B5EF4-FFF2-40B4-BE49-F238E27FC236}">
                <a16:creationId xmlns:a16="http://schemas.microsoft.com/office/drawing/2014/main" id="{6D383673-D645-2A40-87AC-3B994E82C44F}"/>
              </a:ext>
            </a:extLst>
          </p:cNvPr>
          <p:cNvPicPr>
            <a:picLocks noChangeAspect="1"/>
          </p:cNvPicPr>
          <p:nvPr/>
        </p:nvPicPr>
        <p:blipFill>
          <a:blip r:embed="rId6"/>
          <a:stretch>
            <a:fillRect/>
          </a:stretch>
        </p:blipFill>
        <p:spPr>
          <a:xfrm>
            <a:off x="8048715" y="203458"/>
            <a:ext cx="1801747" cy="1801747"/>
          </a:xfrm>
          <a:prstGeom prst="rect">
            <a:avLst/>
          </a:prstGeom>
        </p:spPr>
      </p:pic>
      <p:pic>
        <p:nvPicPr>
          <p:cNvPr id="35" name="Imagen 34">
            <a:extLst>
              <a:ext uri="{FF2B5EF4-FFF2-40B4-BE49-F238E27FC236}">
                <a16:creationId xmlns:a16="http://schemas.microsoft.com/office/drawing/2014/main" id="{C225C597-8BED-AF46-AFD1-B9F115B6C575}"/>
              </a:ext>
            </a:extLst>
          </p:cNvPr>
          <p:cNvPicPr>
            <a:picLocks noChangeAspect="1"/>
          </p:cNvPicPr>
          <p:nvPr/>
        </p:nvPicPr>
        <p:blipFill>
          <a:blip r:embed="rId7"/>
          <a:stretch>
            <a:fillRect/>
          </a:stretch>
        </p:blipFill>
        <p:spPr>
          <a:xfrm>
            <a:off x="10045094" y="203458"/>
            <a:ext cx="1801747" cy="1801747"/>
          </a:xfrm>
          <a:prstGeom prst="rect">
            <a:avLst/>
          </a:prstGeom>
        </p:spPr>
      </p:pic>
      <p:pic>
        <p:nvPicPr>
          <p:cNvPr id="37" name="Imagen 36">
            <a:extLst>
              <a:ext uri="{FF2B5EF4-FFF2-40B4-BE49-F238E27FC236}">
                <a16:creationId xmlns:a16="http://schemas.microsoft.com/office/drawing/2014/main" id="{DCA93778-1FB4-A141-8D2A-8D5AB7737CA0}"/>
              </a:ext>
            </a:extLst>
          </p:cNvPr>
          <p:cNvPicPr>
            <a:picLocks noChangeAspect="1"/>
          </p:cNvPicPr>
          <p:nvPr/>
        </p:nvPicPr>
        <p:blipFill>
          <a:blip r:embed="rId8"/>
          <a:stretch>
            <a:fillRect/>
          </a:stretch>
        </p:blipFill>
        <p:spPr>
          <a:xfrm>
            <a:off x="-1" y="2851414"/>
            <a:ext cx="2001381" cy="2001381"/>
          </a:xfrm>
          <a:prstGeom prst="rect">
            <a:avLst/>
          </a:prstGeom>
        </p:spPr>
      </p:pic>
      <p:pic>
        <p:nvPicPr>
          <p:cNvPr id="39" name="Imagen 38">
            <a:extLst>
              <a:ext uri="{FF2B5EF4-FFF2-40B4-BE49-F238E27FC236}">
                <a16:creationId xmlns:a16="http://schemas.microsoft.com/office/drawing/2014/main" id="{E51C9767-D710-114C-A0B5-3A342EC296C0}"/>
              </a:ext>
            </a:extLst>
          </p:cNvPr>
          <p:cNvPicPr>
            <a:picLocks noChangeAspect="1"/>
          </p:cNvPicPr>
          <p:nvPr/>
        </p:nvPicPr>
        <p:blipFill>
          <a:blip r:embed="rId9"/>
          <a:stretch>
            <a:fillRect/>
          </a:stretch>
        </p:blipFill>
        <p:spPr>
          <a:xfrm>
            <a:off x="2046995" y="2851413"/>
            <a:ext cx="2001381" cy="2001381"/>
          </a:xfrm>
          <a:prstGeom prst="rect">
            <a:avLst/>
          </a:prstGeom>
        </p:spPr>
      </p:pic>
      <p:pic>
        <p:nvPicPr>
          <p:cNvPr id="41" name="Imagen 40">
            <a:extLst>
              <a:ext uri="{FF2B5EF4-FFF2-40B4-BE49-F238E27FC236}">
                <a16:creationId xmlns:a16="http://schemas.microsoft.com/office/drawing/2014/main" id="{93AC3A82-450E-5340-ACF4-AE4CE61FB312}"/>
              </a:ext>
            </a:extLst>
          </p:cNvPr>
          <p:cNvPicPr>
            <a:picLocks noChangeAspect="1"/>
          </p:cNvPicPr>
          <p:nvPr/>
        </p:nvPicPr>
        <p:blipFill>
          <a:blip r:embed="rId10"/>
          <a:stretch>
            <a:fillRect/>
          </a:stretch>
        </p:blipFill>
        <p:spPr>
          <a:xfrm>
            <a:off x="4081465" y="2851414"/>
            <a:ext cx="1985722" cy="1985722"/>
          </a:xfrm>
          <a:prstGeom prst="rect">
            <a:avLst/>
          </a:prstGeom>
        </p:spPr>
      </p:pic>
      <p:pic>
        <p:nvPicPr>
          <p:cNvPr id="43" name="Imagen 42">
            <a:extLst>
              <a:ext uri="{FF2B5EF4-FFF2-40B4-BE49-F238E27FC236}">
                <a16:creationId xmlns:a16="http://schemas.microsoft.com/office/drawing/2014/main" id="{274FD47C-7735-2642-9ACC-63271B637050}"/>
              </a:ext>
            </a:extLst>
          </p:cNvPr>
          <p:cNvPicPr>
            <a:picLocks noChangeAspect="1"/>
          </p:cNvPicPr>
          <p:nvPr/>
        </p:nvPicPr>
        <p:blipFill>
          <a:blip r:embed="rId11"/>
          <a:stretch>
            <a:fillRect/>
          </a:stretch>
        </p:blipFill>
        <p:spPr>
          <a:xfrm>
            <a:off x="6125328" y="2835754"/>
            <a:ext cx="1985722" cy="1985722"/>
          </a:xfrm>
          <a:prstGeom prst="rect">
            <a:avLst/>
          </a:prstGeom>
        </p:spPr>
      </p:pic>
      <p:pic>
        <p:nvPicPr>
          <p:cNvPr id="47" name="Imagen 46">
            <a:extLst>
              <a:ext uri="{FF2B5EF4-FFF2-40B4-BE49-F238E27FC236}">
                <a16:creationId xmlns:a16="http://schemas.microsoft.com/office/drawing/2014/main" id="{DD4F4A3D-C586-3D45-A1C7-949E334E0A22}"/>
              </a:ext>
            </a:extLst>
          </p:cNvPr>
          <p:cNvPicPr>
            <a:picLocks noChangeAspect="1"/>
          </p:cNvPicPr>
          <p:nvPr/>
        </p:nvPicPr>
        <p:blipFill>
          <a:blip r:embed="rId12"/>
          <a:stretch>
            <a:fillRect/>
          </a:stretch>
        </p:blipFill>
        <p:spPr>
          <a:xfrm>
            <a:off x="8161567" y="2851413"/>
            <a:ext cx="2017042" cy="2017042"/>
          </a:xfrm>
          <a:prstGeom prst="rect">
            <a:avLst/>
          </a:prstGeom>
        </p:spPr>
      </p:pic>
      <p:pic>
        <p:nvPicPr>
          <p:cNvPr id="49" name="Imagen 48">
            <a:extLst>
              <a:ext uri="{FF2B5EF4-FFF2-40B4-BE49-F238E27FC236}">
                <a16:creationId xmlns:a16="http://schemas.microsoft.com/office/drawing/2014/main" id="{F4D7DFC2-3CA8-A241-A1C8-95A3329A1108}"/>
              </a:ext>
            </a:extLst>
          </p:cNvPr>
          <p:cNvPicPr>
            <a:picLocks noChangeAspect="1"/>
          </p:cNvPicPr>
          <p:nvPr/>
        </p:nvPicPr>
        <p:blipFill>
          <a:blip r:embed="rId13"/>
          <a:stretch>
            <a:fillRect/>
          </a:stretch>
        </p:blipFill>
        <p:spPr>
          <a:xfrm>
            <a:off x="10206278" y="2859242"/>
            <a:ext cx="1985722" cy="1985722"/>
          </a:xfrm>
          <a:prstGeom prst="rect">
            <a:avLst/>
          </a:prstGeom>
        </p:spPr>
      </p:pic>
    </p:spTree>
    <p:extLst>
      <p:ext uri="{BB962C8B-B14F-4D97-AF65-F5344CB8AC3E}">
        <p14:creationId xmlns:p14="http://schemas.microsoft.com/office/powerpoint/2010/main" val="35096163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FC72DE5-1376-C046-9BF4-BCCAB96B7D9E}"/>
              </a:ext>
            </a:extLst>
          </p:cNvPr>
          <p:cNvSpPr>
            <a:spLocks noGrp="1"/>
          </p:cNvSpPr>
          <p:nvPr>
            <p:ph type="title"/>
          </p:nvPr>
        </p:nvSpPr>
        <p:spPr/>
        <p:txBody>
          <a:bodyPr/>
          <a:lstStyle/>
          <a:p>
            <a:r>
              <a:rPr lang="es-CO" dirty="0"/>
              <a:t>Librería </a:t>
            </a:r>
            <a:r>
              <a:rPr lang="es-CO" dirty="0" err="1"/>
              <a:t>hilbertcurve</a:t>
            </a:r>
            <a:endParaRPr lang="es-CO" dirty="0"/>
          </a:p>
        </p:txBody>
      </p:sp>
      <p:sp>
        <p:nvSpPr>
          <p:cNvPr id="4" name="Rectangle 2">
            <a:extLst>
              <a:ext uri="{FF2B5EF4-FFF2-40B4-BE49-F238E27FC236}">
                <a16:creationId xmlns:a16="http://schemas.microsoft.com/office/drawing/2014/main" id="{D4F7992D-14D6-D147-A5A2-E464027A0220}"/>
              </a:ext>
            </a:extLst>
          </p:cNvPr>
          <p:cNvSpPr>
            <a:spLocks noChangeArrowheads="1"/>
          </p:cNvSpPr>
          <p:nvPr/>
        </p:nvSpPr>
        <p:spPr bwMode="auto">
          <a:xfrm>
            <a:off x="601249" y="246762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CO"/>
          </a:p>
        </p:txBody>
      </p:sp>
      <p:pic>
        <p:nvPicPr>
          <p:cNvPr id="4097" name="Imagen 25">
            <a:extLst>
              <a:ext uri="{FF2B5EF4-FFF2-40B4-BE49-F238E27FC236}">
                <a16:creationId xmlns:a16="http://schemas.microsoft.com/office/drawing/2014/main" id="{71C3EE3D-7F73-BC40-835C-C34943C6B6D1}"/>
              </a:ext>
            </a:extLst>
          </p:cNvPr>
          <p:cNvPicPr>
            <a:picLocks noChangeAspect="1" noChangeArrowheads="1"/>
          </p:cNvPicPr>
          <p:nvPr/>
        </p:nvPicPr>
        <p:blipFill>
          <a:blip r:embed="rId2" r:link="rId3">
            <a:extLst>
              <a:ext uri="{28A0092B-C50C-407E-A947-70E740481C1C}">
                <a14:useLocalDpi xmlns:a14="http://schemas.microsoft.com/office/drawing/2010/main" val="0"/>
              </a:ext>
            </a:extLst>
          </a:blip>
          <a:srcRect/>
          <a:stretch>
            <a:fillRect/>
          </a:stretch>
        </p:blipFill>
        <p:spPr bwMode="auto">
          <a:xfrm>
            <a:off x="457199" y="2133599"/>
            <a:ext cx="3565741" cy="3565741"/>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n 5">
            <a:extLst>
              <a:ext uri="{FF2B5EF4-FFF2-40B4-BE49-F238E27FC236}">
                <a16:creationId xmlns:a16="http://schemas.microsoft.com/office/drawing/2014/main" id="{94AB9904-2963-0049-9E7C-2070F83656F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36182" y="2183129"/>
            <a:ext cx="5338661" cy="2576741"/>
          </a:xfrm>
          <a:prstGeom prst="rect">
            <a:avLst/>
          </a:prstGeom>
        </p:spPr>
      </p:pic>
    </p:spTree>
    <p:extLst>
      <p:ext uri="{BB962C8B-B14F-4D97-AF65-F5344CB8AC3E}">
        <p14:creationId xmlns:p14="http://schemas.microsoft.com/office/powerpoint/2010/main" val="10411681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2191671-F3BA-2D45-B9D9-1747D77231B7}"/>
              </a:ext>
            </a:extLst>
          </p:cNvPr>
          <p:cNvSpPr>
            <a:spLocks noGrp="1"/>
          </p:cNvSpPr>
          <p:nvPr>
            <p:ph type="title"/>
          </p:nvPr>
        </p:nvSpPr>
        <p:spPr/>
        <p:txBody>
          <a:bodyPr>
            <a:normAutofit/>
          </a:bodyPr>
          <a:lstStyle/>
          <a:p>
            <a:r>
              <a:rPr lang="es-ES_tradnl" b="1" dirty="0"/>
              <a:t>Introducción e historia de las </a:t>
            </a:r>
            <a:r>
              <a:rPr lang="es-ES_tradnl" b="1" dirty="0" err="1"/>
              <a:t>space-filling</a:t>
            </a:r>
            <a:r>
              <a:rPr lang="es-ES_tradnl" b="1" dirty="0"/>
              <a:t> curves:</a:t>
            </a:r>
            <a:endParaRPr lang="es-CO" dirty="0"/>
          </a:p>
        </p:txBody>
      </p:sp>
      <mc:AlternateContent xmlns:mc="http://schemas.openxmlformats.org/markup-compatibility/2006">
        <mc:Choice xmlns:a14="http://schemas.microsoft.com/office/drawing/2010/main" Requires="a14">
          <p:sp>
            <p:nvSpPr>
              <p:cNvPr id="3" name="Marcador de contenido 2">
                <a:extLst>
                  <a:ext uri="{FF2B5EF4-FFF2-40B4-BE49-F238E27FC236}">
                    <a16:creationId xmlns:a16="http://schemas.microsoft.com/office/drawing/2014/main" id="{76EB16AD-A7D1-4C47-8F3D-6C85E5C5F0A0}"/>
                  </a:ext>
                </a:extLst>
              </p:cNvPr>
              <p:cNvSpPr>
                <a:spLocks noGrp="1"/>
              </p:cNvSpPr>
              <p:nvPr>
                <p:ph idx="1"/>
              </p:nvPr>
            </p:nvSpPr>
            <p:spPr/>
            <p:txBody>
              <a:bodyPr>
                <a:normAutofit/>
              </a:bodyPr>
              <a:lstStyle/>
              <a:p>
                <a:r>
                  <a:rPr lang="es-ES_tradnl" dirty="0"/>
                  <a:t>En 1878, George Cantor demostró que una superficie finito dimensional sin importar sus dimensiones, tiene la misma </a:t>
                </a:r>
                <a:r>
                  <a:rPr lang="es-ES_tradnl" dirty="0" err="1"/>
                  <a:t>cardinalidad</a:t>
                </a:r>
                <a:r>
                  <a:rPr lang="es-ES_tradnl" dirty="0"/>
                  <a:t> que una recta en el espacio.</a:t>
                </a:r>
                <a:r>
                  <a:rPr lang="es-CO" dirty="0"/>
                  <a:t> </a:t>
                </a:r>
              </a:p>
              <a:p>
                <a:r>
                  <a:rPr lang="es-CO" dirty="0"/>
                  <a:t>Este hallazgo implica que por ejemplo, el intervalo [0,1] puede ser mapeado </a:t>
                </a:r>
                <a:r>
                  <a:rPr lang="es-CO" dirty="0" err="1"/>
                  <a:t>biyectivamente</a:t>
                </a:r>
                <a:r>
                  <a:rPr lang="es-CO" dirty="0"/>
                  <a:t> en el cuadrado </a:t>
                </a:r>
                <a14:m>
                  <m:oMath xmlns:m="http://schemas.openxmlformats.org/officeDocument/2006/math">
                    <m:sSup>
                      <m:sSupPr>
                        <m:ctrlPr>
                          <a:rPr lang="es-CO" i="1"/>
                        </m:ctrlPr>
                      </m:sSupPr>
                      <m:e>
                        <m:r>
                          <a:rPr lang="es-CO"/>
                          <m:t>[0,1]</m:t>
                        </m:r>
                      </m:e>
                      <m:sup>
                        <m:r>
                          <a:rPr lang="es-CO" i="1"/>
                          <m:t>2</m:t>
                        </m:r>
                      </m:sup>
                    </m:sSup>
                  </m:oMath>
                </a14:m>
                <a:r>
                  <a:rPr lang="es-CO" dirty="0"/>
                  <a:t>. </a:t>
                </a:r>
              </a:p>
              <a:p>
                <a:r>
                  <a:rPr lang="es-CO" dirty="0"/>
                  <a:t>¿Puede esta función ser continua?</a:t>
                </a:r>
              </a:p>
              <a:p>
                <a:pPr>
                  <a:buFont typeface="Wingdings" pitchFamily="2" charset="2"/>
                  <a:buChar char="v"/>
                </a:pPr>
                <a:r>
                  <a:rPr lang="es-CO" sz="2000" dirty="0"/>
                  <a:t>No: 1879 </a:t>
                </a:r>
                <a:r>
                  <a:rPr lang="es-CO" sz="2000" dirty="0" err="1"/>
                  <a:t>Eugen</a:t>
                </a:r>
                <a:r>
                  <a:rPr lang="es-CO" sz="2000" dirty="0"/>
                  <a:t> </a:t>
                </a:r>
                <a:r>
                  <a:rPr lang="es-CO" sz="2000" dirty="0" err="1"/>
                  <a:t>Netto</a:t>
                </a:r>
                <a:r>
                  <a:rPr lang="es-CO" sz="2000" dirty="0"/>
                  <a:t> </a:t>
                </a:r>
              </a:p>
            </p:txBody>
          </p:sp>
        </mc:Choice>
        <mc:Fallback>
          <p:sp>
            <p:nvSpPr>
              <p:cNvPr id="3" name="Marcador de contenido 2">
                <a:extLst>
                  <a:ext uri="{FF2B5EF4-FFF2-40B4-BE49-F238E27FC236}">
                    <a16:creationId xmlns:a16="http://schemas.microsoft.com/office/drawing/2014/main" id="{76EB16AD-A7D1-4C47-8F3D-6C85E5C5F0A0}"/>
                  </a:ext>
                </a:extLst>
              </p:cNvPr>
              <p:cNvSpPr>
                <a:spLocks noGrp="1" noRot="1" noChangeAspect="1" noMove="1" noResize="1" noEditPoints="1" noAdjustHandles="1" noChangeArrowheads="1" noChangeShapeType="1" noTextEdit="1"/>
              </p:cNvSpPr>
              <p:nvPr>
                <p:ph idx="1"/>
              </p:nvPr>
            </p:nvSpPr>
            <p:spPr>
              <a:blipFill>
                <a:blip r:embed="rId2"/>
                <a:stretch>
                  <a:fillRect l="-592" t="-1163" r="-355"/>
                </a:stretch>
              </a:blipFill>
            </p:spPr>
            <p:txBody>
              <a:bodyPr/>
              <a:lstStyle/>
              <a:p>
                <a:r>
                  <a:rPr lang="es-CO">
                    <a:noFill/>
                  </a:rPr>
                  <a:t> </a:t>
                </a:r>
              </a:p>
            </p:txBody>
          </p:sp>
        </mc:Fallback>
      </mc:AlternateContent>
    </p:spTree>
    <p:extLst>
      <p:ext uri="{BB962C8B-B14F-4D97-AF65-F5344CB8AC3E}">
        <p14:creationId xmlns:p14="http://schemas.microsoft.com/office/powerpoint/2010/main" val="33903721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51399D5B-61D2-8E41-9B1C-8AE84BE1C1C8}"/>
              </a:ext>
            </a:extLst>
          </p:cNvPr>
          <p:cNvSpPr>
            <a:spLocks noGrp="1"/>
          </p:cNvSpPr>
          <p:nvPr>
            <p:ph idx="1"/>
          </p:nvPr>
        </p:nvSpPr>
        <p:spPr/>
        <p:txBody>
          <a:bodyPr/>
          <a:lstStyle/>
          <a:p>
            <a:r>
              <a:rPr lang="es-CO" dirty="0"/>
              <a:t>Una vez hecho esto, solo tocaba hacer listas de los colores (en hexadecimal) de los pixeles, de longitud 1048576 (1024x1024), para que se pudieran comparar entre si. </a:t>
            </a:r>
          </a:p>
        </p:txBody>
      </p:sp>
    </p:spTree>
    <p:extLst>
      <p:ext uri="{BB962C8B-B14F-4D97-AF65-F5344CB8AC3E}">
        <p14:creationId xmlns:p14="http://schemas.microsoft.com/office/powerpoint/2010/main" val="5627216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4798C7F-C8CA-4799-BF37-3AB4642CDB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7162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grpSp>
        <p:nvGrpSpPr>
          <p:cNvPr id="13" name="Group 12">
            <a:extLst>
              <a:ext uri="{FF2B5EF4-FFF2-40B4-BE49-F238E27FC236}">
                <a16:creationId xmlns:a16="http://schemas.microsoft.com/office/drawing/2014/main" id="{87F0794B-55D3-4D2D-BDE7-4688ED321E4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14" name="Straight Connector 13">
              <a:extLst>
                <a:ext uri="{FF2B5EF4-FFF2-40B4-BE49-F238E27FC236}">
                  <a16:creationId xmlns:a16="http://schemas.microsoft.com/office/drawing/2014/main" id="{BE4C795B-1813-4CC6-B03F-8DD130BEAAB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0F4C04D-5CD8-446B-BE3D-257172E6E4C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DDC802E-606F-4F39-84B6-90DF0FE5446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C5B0C75-0136-4A39-9AB6-0F02C452781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C5ED2B52-3D40-46DE-8B54-99A4071578D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196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18BCEC75-1B6B-45B2-8041-8D933FCF60F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91404"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6A2FC789-056A-43CC-807E-4262CDC3E0F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90842"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48C32FD3-76B0-40E7-89F2-E9C523210AF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9028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B82E9447-8362-426C-840A-B6F2231F7BC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8971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2F141DC8-83CE-4C21-A5BA-E2FFF3D866E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18915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512A697C-ECBC-40A9-AC69-BF96A34B91A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188594"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D2E988AF-5EFB-43D3-B93F-6E4F41A2C90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188032"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6B312C1B-AAE2-4A6D-ACC7-ABAA75D4285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18747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57B96146-61DA-44D6-A9DF-6DB41FCF2D8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18690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6B33F93D-4439-46EE-97C4-9CECAAFDCF6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18634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5914B275-A3D7-4BA4-B8CB-E7657100F3A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BD26EF3B-FBE7-4D57-8E01-553F50734A6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CC1E671-BA54-4B31-9A2E-8F50BC57A26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2890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A836A704-3624-4ABF-9A67-0F52C2F3EFB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8609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5FDC385D-BA34-481F-A991-A776E0B1930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4328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F1EF033A-D8FB-416B-AE51-4E098A27D68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40047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17C17B48-F458-4E9B-9331-56FCDC5B6AB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95766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07E44A4B-D453-46F0-A83D-AF0B33D5C59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51485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346BEA9F-314B-440D-AE8D-21E1252EC5A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07204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F15EAFD0-4869-4612-ACDE-ABC703104E8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62923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A0F26706-7F23-4FF0-9CAF-F3C4F47C119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18642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C0195A72-345A-4E88-8D71-14DB3D1B607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74361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0DBF51A6-A3BC-49FE-BB01-E8992811774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A78DF911-744C-419B-83DC-39F270BBF41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248400"/>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44" name="Freeform: Shape 43">
            <a:extLst>
              <a:ext uri="{FF2B5EF4-FFF2-40B4-BE49-F238E27FC236}">
                <a16:creationId xmlns:a16="http://schemas.microsoft.com/office/drawing/2014/main" id="{216BB147-20D5-4D93-BDA5-1BC614D6A4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14" y="5014716"/>
            <a:ext cx="2800124" cy="1843284"/>
          </a:xfrm>
          <a:custGeom>
            <a:avLst/>
            <a:gdLst>
              <a:gd name="connsiteX0" fmla="*/ 375358 w 2800124"/>
              <a:gd name="connsiteY0" fmla="*/ 0 h 1843284"/>
              <a:gd name="connsiteX1" fmla="*/ 2781298 w 2800124"/>
              <a:gd name="connsiteY1" fmla="*/ 1770066 h 1843284"/>
              <a:gd name="connsiteX2" fmla="*/ 2800124 w 2800124"/>
              <a:gd name="connsiteY2" fmla="*/ 1843284 h 1843284"/>
              <a:gd name="connsiteX3" fmla="*/ 1987869 w 2800124"/>
              <a:gd name="connsiteY3" fmla="*/ 1843284 h 1843284"/>
              <a:gd name="connsiteX4" fmla="*/ 1986195 w 2800124"/>
              <a:gd name="connsiteY4" fmla="*/ 1838711 h 1843284"/>
              <a:gd name="connsiteX5" fmla="*/ 375357 w 2800124"/>
              <a:gd name="connsiteY5" fmla="*/ 770976 h 1843284"/>
              <a:gd name="connsiteX6" fmla="*/ 23030 w 2800124"/>
              <a:gd name="connsiteY6" fmla="*/ 806494 h 1843284"/>
              <a:gd name="connsiteX7" fmla="*/ 0 w 2800124"/>
              <a:gd name="connsiteY7" fmla="*/ 812415 h 1843284"/>
              <a:gd name="connsiteX8" fmla="*/ 0 w 2800124"/>
              <a:gd name="connsiteY8" fmla="*/ 30983 h 1843284"/>
              <a:gd name="connsiteX9" fmla="*/ 117785 w 2800124"/>
              <a:gd name="connsiteY9" fmla="*/ 13007 h 1843284"/>
              <a:gd name="connsiteX10" fmla="*/ 375358 w 2800124"/>
              <a:gd name="connsiteY10" fmla="*/ 0 h 1843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00124" h="1843284">
                <a:moveTo>
                  <a:pt x="375358" y="0"/>
                </a:moveTo>
                <a:cubicBezTo>
                  <a:pt x="1505802" y="0"/>
                  <a:pt x="2462339" y="744579"/>
                  <a:pt x="2781298" y="1770066"/>
                </a:cubicBezTo>
                <a:lnTo>
                  <a:pt x="2800124" y="1843284"/>
                </a:lnTo>
                <a:lnTo>
                  <a:pt x="1987869" y="1843284"/>
                </a:lnTo>
                <a:lnTo>
                  <a:pt x="1986195" y="1838711"/>
                </a:lnTo>
                <a:cubicBezTo>
                  <a:pt x="1720801" y="1211248"/>
                  <a:pt x="1099494" y="770976"/>
                  <a:pt x="375357" y="770976"/>
                </a:cubicBezTo>
                <a:cubicBezTo>
                  <a:pt x="254668" y="770976"/>
                  <a:pt x="136835" y="783206"/>
                  <a:pt x="23030" y="806494"/>
                </a:cubicBezTo>
                <a:lnTo>
                  <a:pt x="0" y="812415"/>
                </a:lnTo>
                <a:lnTo>
                  <a:pt x="0" y="30983"/>
                </a:lnTo>
                <a:lnTo>
                  <a:pt x="117785" y="13007"/>
                </a:lnTo>
                <a:cubicBezTo>
                  <a:pt x="202473" y="4406"/>
                  <a:pt x="288401" y="0"/>
                  <a:pt x="375358" y="0"/>
                </a:cubicBezTo>
                <a:close/>
              </a:path>
            </a:pathLst>
          </a:custGeom>
          <a:solidFill>
            <a:schemeClr val="accent5">
              <a:lumMod val="7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solidFill>
                <a:schemeClr val="tx1"/>
              </a:solidFill>
            </a:endParaRPr>
          </a:p>
        </p:txBody>
      </p:sp>
      <p:sp>
        <p:nvSpPr>
          <p:cNvPr id="46" name="Freeform: Shape 45">
            <a:extLst>
              <a:ext uri="{FF2B5EF4-FFF2-40B4-BE49-F238E27FC236}">
                <a16:creationId xmlns:a16="http://schemas.microsoft.com/office/drawing/2014/main" id="{0A253F60-DE40-4508-A37A-61331DF1D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79728" y="0"/>
            <a:ext cx="4209224" cy="1650549"/>
          </a:xfrm>
          <a:custGeom>
            <a:avLst/>
            <a:gdLst>
              <a:gd name="connsiteX0" fmla="*/ 0 w 4209224"/>
              <a:gd name="connsiteY0" fmla="*/ 0 h 1650549"/>
              <a:gd name="connsiteX1" fmla="*/ 846445 w 4209224"/>
              <a:gd name="connsiteY1" fmla="*/ 0 h 1650549"/>
              <a:gd name="connsiteX2" fmla="*/ 912542 w 4209224"/>
              <a:gd name="connsiteY2" fmla="*/ 108799 h 1650549"/>
              <a:gd name="connsiteX3" fmla="*/ 2362195 w 4209224"/>
              <a:gd name="connsiteY3" fmla="*/ 879573 h 1650549"/>
              <a:gd name="connsiteX4" fmla="*/ 3811848 w 4209224"/>
              <a:gd name="connsiteY4" fmla="*/ 108799 h 1650549"/>
              <a:gd name="connsiteX5" fmla="*/ 3877945 w 4209224"/>
              <a:gd name="connsiteY5" fmla="*/ 0 h 1650549"/>
              <a:gd name="connsiteX6" fmla="*/ 4209224 w 4209224"/>
              <a:gd name="connsiteY6" fmla="*/ 0 h 1650549"/>
              <a:gd name="connsiteX7" fmla="*/ 4209224 w 4209224"/>
              <a:gd name="connsiteY7" fmla="*/ 840421 h 1650549"/>
              <a:gd name="connsiteX8" fmla="*/ 4143538 w 4209224"/>
              <a:gd name="connsiteY8" fmla="*/ 912693 h 1650549"/>
              <a:gd name="connsiteX9" fmla="*/ 2362196 w 4209224"/>
              <a:gd name="connsiteY9" fmla="*/ 1650549 h 1650549"/>
              <a:gd name="connsiteX10" fmla="*/ 40969 w 4209224"/>
              <a:gd name="connsiteY10" fmla="*/ 111937 h 1650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09224" h="1650549">
                <a:moveTo>
                  <a:pt x="0" y="0"/>
                </a:moveTo>
                <a:lnTo>
                  <a:pt x="846445" y="0"/>
                </a:lnTo>
                <a:lnTo>
                  <a:pt x="912542" y="108799"/>
                </a:lnTo>
                <a:cubicBezTo>
                  <a:pt x="1226710" y="573829"/>
                  <a:pt x="1758748" y="879573"/>
                  <a:pt x="2362195" y="879573"/>
                </a:cubicBezTo>
                <a:cubicBezTo>
                  <a:pt x="2965642" y="879573"/>
                  <a:pt x="3497680" y="573829"/>
                  <a:pt x="3811848" y="108799"/>
                </a:cubicBezTo>
                <a:lnTo>
                  <a:pt x="3877945" y="0"/>
                </a:lnTo>
                <a:lnTo>
                  <a:pt x="4209224" y="0"/>
                </a:lnTo>
                <a:lnTo>
                  <a:pt x="4209224" y="840421"/>
                </a:lnTo>
                <a:lnTo>
                  <a:pt x="4143538" y="912693"/>
                </a:lnTo>
                <a:cubicBezTo>
                  <a:pt x="3687653" y="1368578"/>
                  <a:pt x="3057854" y="1650549"/>
                  <a:pt x="2362196" y="1650549"/>
                </a:cubicBezTo>
                <a:cubicBezTo>
                  <a:pt x="1318710" y="1650549"/>
                  <a:pt x="423404" y="1016115"/>
                  <a:pt x="40969" y="111937"/>
                </a:cubicBezTo>
                <a:close/>
              </a:path>
            </a:pathLst>
          </a:custGeom>
          <a:solidFill>
            <a:schemeClr val="accent5">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solidFill>
                <a:schemeClr val="tx1"/>
              </a:solidFill>
            </a:endParaRPr>
          </a:p>
        </p:txBody>
      </p:sp>
      <p:sp>
        <p:nvSpPr>
          <p:cNvPr id="48" name="Freeform: Shape 47">
            <a:extLst>
              <a:ext uri="{FF2B5EF4-FFF2-40B4-BE49-F238E27FC236}">
                <a16:creationId xmlns:a16="http://schemas.microsoft.com/office/drawing/2014/main" id="{9A0D6220-3DFE-4182-9152-9135493A6B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79728" y="0"/>
            <a:ext cx="4209224" cy="1650549"/>
          </a:xfrm>
          <a:custGeom>
            <a:avLst/>
            <a:gdLst>
              <a:gd name="connsiteX0" fmla="*/ 0 w 4209224"/>
              <a:gd name="connsiteY0" fmla="*/ 0 h 1650549"/>
              <a:gd name="connsiteX1" fmla="*/ 846445 w 4209224"/>
              <a:gd name="connsiteY1" fmla="*/ 0 h 1650549"/>
              <a:gd name="connsiteX2" fmla="*/ 912542 w 4209224"/>
              <a:gd name="connsiteY2" fmla="*/ 108799 h 1650549"/>
              <a:gd name="connsiteX3" fmla="*/ 2362195 w 4209224"/>
              <a:gd name="connsiteY3" fmla="*/ 879573 h 1650549"/>
              <a:gd name="connsiteX4" fmla="*/ 3811848 w 4209224"/>
              <a:gd name="connsiteY4" fmla="*/ 108799 h 1650549"/>
              <a:gd name="connsiteX5" fmla="*/ 3877945 w 4209224"/>
              <a:gd name="connsiteY5" fmla="*/ 0 h 1650549"/>
              <a:gd name="connsiteX6" fmla="*/ 4209224 w 4209224"/>
              <a:gd name="connsiteY6" fmla="*/ 0 h 1650549"/>
              <a:gd name="connsiteX7" fmla="*/ 4209224 w 4209224"/>
              <a:gd name="connsiteY7" fmla="*/ 840421 h 1650549"/>
              <a:gd name="connsiteX8" fmla="*/ 4143538 w 4209224"/>
              <a:gd name="connsiteY8" fmla="*/ 912693 h 1650549"/>
              <a:gd name="connsiteX9" fmla="*/ 2362196 w 4209224"/>
              <a:gd name="connsiteY9" fmla="*/ 1650549 h 1650549"/>
              <a:gd name="connsiteX10" fmla="*/ 40969 w 4209224"/>
              <a:gd name="connsiteY10" fmla="*/ 111937 h 1650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09224" h="1650549">
                <a:moveTo>
                  <a:pt x="0" y="0"/>
                </a:moveTo>
                <a:lnTo>
                  <a:pt x="846445" y="0"/>
                </a:lnTo>
                <a:lnTo>
                  <a:pt x="912542" y="108799"/>
                </a:lnTo>
                <a:cubicBezTo>
                  <a:pt x="1226710" y="573829"/>
                  <a:pt x="1758748" y="879573"/>
                  <a:pt x="2362195" y="879573"/>
                </a:cubicBezTo>
                <a:cubicBezTo>
                  <a:pt x="2965642" y="879573"/>
                  <a:pt x="3497680" y="573829"/>
                  <a:pt x="3811848" y="108799"/>
                </a:cubicBezTo>
                <a:lnTo>
                  <a:pt x="3877945" y="0"/>
                </a:lnTo>
                <a:lnTo>
                  <a:pt x="4209224" y="0"/>
                </a:lnTo>
                <a:lnTo>
                  <a:pt x="4209224" y="840421"/>
                </a:lnTo>
                <a:lnTo>
                  <a:pt x="4143538" y="912693"/>
                </a:lnTo>
                <a:cubicBezTo>
                  <a:pt x="3687653" y="1368578"/>
                  <a:pt x="3057854" y="1650549"/>
                  <a:pt x="2362196" y="1650549"/>
                </a:cubicBezTo>
                <a:cubicBezTo>
                  <a:pt x="1318710" y="1650549"/>
                  <a:pt x="423404" y="1016115"/>
                  <a:pt x="40969" y="111937"/>
                </a:cubicBezTo>
                <a:close/>
              </a:path>
            </a:pathLst>
          </a:custGeom>
          <a:solidFill>
            <a:schemeClr val="accent5">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solidFill>
                <a:schemeClr val="tx1"/>
              </a:solidFill>
            </a:endParaRPr>
          </a:p>
        </p:txBody>
      </p:sp>
      <p:grpSp>
        <p:nvGrpSpPr>
          <p:cNvPr id="50" name="Group 49">
            <a:extLst>
              <a:ext uri="{FF2B5EF4-FFF2-40B4-BE49-F238E27FC236}">
                <a16:creationId xmlns:a16="http://schemas.microsoft.com/office/drawing/2014/main" id="{44C729BC-90F1-4823-A305-F6F124E93A9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51" name="Straight Connector 50">
              <a:extLst>
                <a:ext uri="{FF2B5EF4-FFF2-40B4-BE49-F238E27FC236}">
                  <a16:creationId xmlns:a16="http://schemas.microsoft.com/office/drawing/2014/main" id="{640014BD-8822-4EFD-B887-1E95DBBB42A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1E9445DF-509C-4993-834C-4A95C90E301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FDCB110E-203A-4D63-810B-7AB453AB9BF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F264073E-6737-44FE-BC04-BFEE371334D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6DA24A7E-F63B-4B87-ABA5-BDD8F8F65F7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196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9CC2C5D2-CEDF-4390-A89D-71DBD7C3771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91404"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8956D0DF-B8DD-44AB-A831-329B2973EE9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90842"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7AB17CF4-098C-43B0-A0E0-235CEB55FB5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9028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D3CA7C27-06AF-4DB3-A3B2-F81C41D52B5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8971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8BD2BB17-7774-4215-872F-9CF37633BB6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18915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22E1C172-AA18-42F1-B952-4791B50351E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188594"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C9D5EBAC-D904-4410-A575-1A2B810D888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188032"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8B38425E-0189-47B9-9F42-67DC5386E3B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18747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E6584C8E-A8AC-49AB-8E5B-337E14D4F85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18690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E8FCDC21-75B9-4F36-AEB4-186CDD994F2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18634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79AAC1FD-FBB6-4E21-A267-E4B9029BB47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20FDEAF3-AB6A-41DF-BF11-24512081800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29F9892F-F26B-4C6F-A949-097D3EBC773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2890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FCCA59EA-5156-402B-82A4-AAE14B2D9A0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8609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31E175D8-17F1-46B8-807F-89A75CD4D96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4328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5AE169C4-F6B2-44D0-A73C-88C304E8A36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40047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2CE19136-3F8D-4350-A424-8241923BCD5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95766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CF937350-E379-4C45-BC56-20808BBED35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51485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FE4F6988-3981-46A0-B744-EE972197D43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07204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EDB419A9-FCB9-4B39-8D9E-91CC0B8E77A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62923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7D6861DB-43A8-4624-9ECC-5A96BE3AF10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18642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4AFBD701-C20E-441D-8596-4BBBF49556B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74361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73C41C88-00F9-45AF-8D64-37BA70969B6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E6420BDA-21B9-4B17-A82E-A9EB28138A0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248400"/>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grpSp>
      <p:sp useBgFill="1">
        <p:nvSpPr>
          <p:cNvPr id="81" name="Rectangle 80">
            <a:extLst>
              <a:ext uri="{FF2B5EF4-FFF2-40B4-BE49-F238E27FC236}">
                <a16:creationId xmlns:a16="http://schemas.microsoft.com/office/drawing/2014/main" id="{4E1EF4E8-5513-4BF5-BC41-04645281C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3848" cap="flat">
            <a:noFill/>
            <a:prstDash val="solid"/>
            <a:miter/>
          </a:ln>
          <a:effectLst/>
        </p:spPr>
        <p:txBody>
          <a:bodyPr rtlCol="0" anchor="ctr"/>
          <a:lstStyle/>
          <a:p>
            <a:endParaRPr lang="en-US" dirty="0">
              <a:solidFill>
                <a:schemeClr val="tx1"/>
              </a:solidFill>
            </a:endParaRPr>
          </a:p>
        </p:txBody>
      </p:sp>
      <p:pic>
        <p:nvPicPr>
          <p:cNvPr id="5" name="Marcador de contenido 4">
            <a:extLst>
              <a:ext uri="{FF2B5EF4-FFF2-40B4-BE49-F238E27FC236}">
                <a16:creationId xmlns:a16="http://schemas.microsoft.com/office/drawing/2014/main" id="{6D02FC1F-FE10-7741-81D6-F101F9CF1064}"/>
              </a:ext>
            </a:extLst>
          </p:cNvPr>
          <p:cNvPicPr>
            <a:picLocks noGrp="1" noChangeAspect="1"/>
          </p:cNvPicPr>
          <p:nvPr>
            <p:ph idx="1"/>
          </p:nvPr>
        </p:nvPicPr>
        <p:blipFill rotWithShape="1">
          <a:blip r:embed="rId3">
            <a:extLst>
              <a:ext uri="{837473B0-CC2E-450A-ABE3-18F120FF3D39}">
                <a1611:picAttrSrcUrl xmlns:a1611="http://schemas.microsoft.com/office/drawing/2016/11/main" r:id="rId4"/>
              </a:ext>
            </a:extLst>
          </a:blip>
          <a:srcRect t="4586" b="15343"/>
          <a:stretch/>
        </p:blipFill>
        <p:spPr>
          <a:xfrm>
            <a:off x="20" y="10"/>
            <a:ext cx="12191980" cy="6857989"/>
          </a:xfrm>
          <a:prstGeom prst="rect">
            <a:avLst/>
          </a:prstGeom>
        </p:spPr>
      </p:pic>
      <p:grpSp>
        <p:nvGrpSpPr>
          <p:cNvPr id="83" name="Group 82">
            <a:extLst>
              <a:ext uri="{FF2B5EF4-FFF2-40B4-BE49-F238E27FC236}">
                <a16:creationId xmlns:a16="http://schemas.microsoft.com/office/drawing/2014/main" id="{20C61190-C3C6-470C-AD7E-DE1774D3B87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84" name="Straight Connector 83">
              <a:extLst>
                <a:ext uri="{FF2B5EF4-FFF2-40B4-BE49-F238E27FC236}">
                  <a16:creationId xmlns:a16="http://schemas.microsoft.com/office/drawing/2014/main" id="{FBA79076-09E2-42F2-AB53-2AC97BBF9EB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56EFE7B6-A678-4080-8095-C35AC6E6273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4F819F03-C610-41AD-8191-AA9D0505BBB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1C3F4891-5EFC-4D18-A624-398BDF1CA03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6B7416C3-B1E9-4255-96DF-4E177FC3E19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196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27C17DC8-7DA5-4B05-966A-FB28DD87229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91404"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C1CE5E79-B59D-401A-BCC0-2D95B96A6C2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90842"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03BD0973-E146-44AE-8BD5-6659260605E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9028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E0B00FB7-2DA7-477B-8D71-0F3C3442F19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8971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EB9C836F-E0FA-4F43-8595-37B03CFFB7F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18915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256D2723-3E4D-48B1-A6D2-1A24F3DA373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188594"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FE33C010-3B40-4B74-AFED-9A12421E801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188032"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B75A24DA-3AD1-4146-9C36-1FF666EDB56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18747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AC312543-C4C1-48AB-A32C-CEBC2597719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18690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A3B4AB31-8C5A-4150-95D6-D57F6C25CB0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18634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2D04B4EB-7F4A-4631-8A31-10795C50E13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1F7E2406-347A-4008-A837-B169329A8BA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83A29D85-8791-40DE-8AC1-55E01EF5FBB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2890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5456E209-65A9-41F0-95CA-06832E2C62F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8609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248FBE92-306C-410A-A46C-78FA64751B3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4328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BDEEC058-0746-4C6F-B438-432F7C5BB65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40047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405675A2-165F-45F4-B82A-CADDAC635D7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95766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A7B04075-3949-4CE8-BC5D-8CC7C69B494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51485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52095348-F370-432D-AB24-DF01B356995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07204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80338639-8676-4CBD-A1C3-38D647AC940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62923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48CD5D49-5B76-4AC2-AC0F-021E858B67A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18642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7F0315B3-012B-4122-9034-0EA1ED04901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74361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A7F3B018-21CC-4BB8-B439-99AEF58B1F3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C0B51FB9-22BD-46DF-BE69-B2A00DA04C7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248400"/>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114" name="Rectangle 113">
            <a:extLst>
              <a:ext uri="{FF2B5EF4-FFF2-40B4-BE49-F238E27FC236}">
                <a16:creationId xmlns:a16="http://schemas.microsoft.com/office/drawing/2014/main" id="{406D8C29-9DDA-48D0-AF70-905FDB2CE3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81775"/>
            <a:ext cx="12191999" cy="5479852"/>
          </a:xfrm>
          <a:prstGeom prst="rect">
            <a:avLst/>
          </a:prstGeom>
          <a:gradFill flip="none" rotWithShape="1">
            <a:gsLst>
              <a:gs pos="50000">
                <a:schemeClr val="tx1">
                  <a:alpha val="30000"/>
                </a:schemeClr>
              </a:gs>
              <a:gs pos="80000">
                <a:schemeClr val="tx1">
                  <a:alpha val="15000"/>
                </a:schemeClr>
              </a:gs>
              <a:gs pos="0">
                <a:schemeClr val="tx1">
                  <a:alpha val="0"/>
                </a:schemeClr>
              </a:gs>
              <a:gs pos="20000">
                <a:schemeClr val="tx1">
                  <a:alpha val="15000"/>
                </a:schemeClr>
              </a:gs>
              <a:gs pos="10000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7C20DD32-B1AC-E046-ADCA-517BC10E0B09}"/>
              </a:ext>
            </a:extLst>
          </p:cNvPr>
          <p:cNvSpPr>
            <a:spLocks noGrp="1"/>
          </p:cNvSpPr>
          <p:nvPr>
            <p:ph type="title"/>
          </p:nvPr>
        </p:nvSpPr>
        <p:spPr>
          <a:xfrm>
            <a:off x="1524000" y="728905"/>
            <a:ext cx="9144000" cy="3184274"/>
          </a:xfrm>
        </p:spPr>
        <p:txBody>
          <a:bodyPr vert="horz" lIns="91440" tIns="45720" rIns="91440" bIns="45720" rtlCol="0" anchor="b">
            <a:normAutofit/>
          </a:bodyPr>
          <a:lstStyle/>
          <a:p>
            <a:pPr algn="ctr"/>
            <a:r>
              <a:rPr lang="en-US" sz="5400" dirty="0">
                <a:highlight>
                  <a:srgbClr val="FF0000"/>
                </a:highlight>
              </a:rPr>
              <a:t>Código</a:t>
            </a:r>
          </a:p>
        </p:txBody>
      </p:sp>
      <p:sp>
        <p:nvSpPr>
          <p:cNvPr id="6" name="CuadroTexto 5">
            <a:extLst>
              <a:ext uri="{FF2B5EF4-FFF2-40B4-BE49-F238E27FC236}">
                <a16:creationId xmlns:a16="http://schemas.microsoft.com/office/drawing/2014/main" id="{E8FC2E38-D396-FE4D-A966-0B555372EF56}"/>
              </a:ext>
            </a:extLst>
          </p:cNvPr>
          <p:cNvSpPr txBox="1"/>
          <p:nvPr/>
        </p:nvSpPr>
        <p:spPr>
          <a:xfrm>
            <a:off x="9694200" y="6657944"/>
            <a:ext cx="2497800" cy="200055"/>
          </a:xfrm>
          <a:prstGeom prst="rect">
            <a:avLst/>
          </a:prstGeom>
          <a:solidFill>
            <a:srgbClr val="000000"/>
          </a:solidFill>
        </p:spPr>
        <p:txBody>
          <a:bodyPr wrap="none" rtlCol="0">
            <a:spAutoFit/>
          </a:bodyPr>
          <a:lstStyle/>
          <a:p>
            <a:pPr algn="r">
              <a:spcAft>
                <a:spcPts val="600"/>
              </a:spcAft>
            </a:pPr>
            <a:r>
              <a:rPr lang="es-CO" sz="700">
                <a:solidFill>
                  <a:srgbClr val="FFFFFF"/>
                </a:solidFill>
                <a:hlinkClick r:id="rId4" tooltip="https://www.flickr.com/photos/kovah/15330981339/">
                  <a:extLst>
                    <a:ext uri="{A12FA001-AC4F-418D-AE19-62706E023703}">
                      <ahyp:hlinkClr xmlns:ahyp="http://schemas.microsoft.com/office/drawing/2018/hyperlinkcolor" val="tx"/>
                    </a:ext>
                  </a:extLst>
                </a:hlinkClick>
              </a:rPr>
              <a:t>Esta foto</a:t>
            </a:r>
            <a:r>
              <a:rPr lang="es-CO" sz="700">
                <a:solidFill>
                  <a:srgbClr val="FFFFFF"/>
                </a:solidFill>
              </a:rPr>
              <a:t> de Autor desconocido está bajo licencia </a:t>
            </a:r>
            <a:r>
              <a:rPr lang="es-CO" sz="700">
                <a:solidFill>
                  <a:srgbClr val="FFFFFF"/>
                </a:solidFill>
                <a:hlinkClick r:id="rId5" tooltip="https://creativecommons.org/licenses/by/3.0/">
                  <a:extLst>
                    <a:ext uri="{A12FA001-AC4F-418D-AE19-62706E023703}">
                      <ahyp:hlinkClr xmlns:ahyp="http://schemas.microsoft.com/office/drawing/2018/hyperlinkcolor" val="tx"/>
                    </a:ext>
                  </a:extLst>
                </a:hlinkClick>
              </a:rPr>
              <a:t>CC BY</a:t>
            </a:r>
            <a:endParaRPr lang="es-CO" sz="700">
              <a:solidFill>
                <a:srgbClr val="FFFFFF"/>
              </a:solidFill>
            </a:endParaRPr>
          </a:p>
        </p:txBody>
      </p:sp>
    </p:spTree>
    <p:extLst>
      <p:ext uri="{BB962C8B-B14F-4D97-AF65-F5344CB8AC3E}">
        <p14:creationId xmlns:p14="http://schemas.microsoft.com/office/powerpoint/2010/main" val="5146532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137F6D0-7FC9-0F4B-A4D3-CE933A00BC7F}"/>
              </a:ext>
            </a:extLst>
          </p:cNvPr>
          <p:cNvSpPr>
            <a:spLocks noGrp="1"/>
          </p:cNvSpPr>
          <p:nvPr>
            <p:ph type="title"/>
          </p:nvPr>
        </p:nvSpPr>
        <p:spPr/>
        <p:txBody>
          <a:bodyPr/>
          <a:lstStyle/>
          <a:p>
            <a:r>
              <a:rPr lang="es-CO" dirty="0"/>
              <a:t>Análisis de datos</a:t>
            </a:r>
          </a:p>
        </p:txBody>
      </p:sp>
      <p:pic>
        <p:nvPicPr>
          <p:cNvPr id="4" name="Imagen 3">
            <a:extLst>
              <a:ext uri="{FF2B5EF4-FFF2-40B4-BE49-F238E27FC236}">
                <a16:creationId xmlns:a16="http://schemas.microsoft.com/office/drawing/2014/main" id="{BE339345-36E6-0C4B-B509-90AB093D376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732" y="1488043"/>
            <a:ext cx="3775997" cy="4649708"/>
          </a:xfrm>
          <a:prstGeom prst="rect">
            <a:avLst/>
          </a:prstGeom>
        </p:spPr>
      </p:pic>
      <p:pic>
        <p:nvPicPr>
          <p:cNvPr id="5" name="Imagen 4">
            <a:extLst>
              <a:ext uri="{FF2B5EF4-FFF2-40B4-BE49-F238E27FC236}">
                <a16:creationId xmlns:a16="http://schemas.microsoft.com/office/drawing/2014/main" id="{F228DA2D-9543-AD40-B2C9-3CA8DB9CD45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24190" y="1488044"/>
            <a:ext cx="4080540" cy="4649708"/>
          </a:xfrm>
          <a:prstGeom prst="rect">
            <a:avLst/>
          </a:prstGeom>
        </p:spPr>
      </p:pic>
      <p:pic>
        <p:nvPicPr>
          <p:cNvPr id="6" name="Imagen 5">
            <a:extLst>
              <a:ext uri="{FF2B5EF4-FFF2-40B4-BE49-F238E27FC236}">
                <a16:creationId xmlns:a16="http://schemas.microsoft.com/office/drawing/2014/main" id="{FB9DC9C6-BF77-0743-B8AF-862F33BD74C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67603" y="1488043"/>
            <a:ext cx="3949241" cy="4649709"/>
          </a:xfrm>
          <a:prstGeom prst="rect">
            <a:avLst/>
          </a:prstGeom>
        </p:spPr>
      </p:pic>
    </p:spTree>
    <p:extLst>
      <p:ext uri="{BB962C8B-B14F-4D97-AF65-F5344CB8AC3E}">
        <p14:creationId xmlns:p14="http://schemas.microsoft.com/office/powerpoint/2010/main" val="12820880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81A6813B-6EE6-F742-91A2-32FF3AB31B0E}"/>
              </a:ext>
            </a:extLst>
          </p:cNvPr>
          <p:cNvSpPr>
            <a:spLocks noGrp="1"/>
          </p:cNvSpPr>
          <p:nvPr>
            <p:ph idx="1"/>
          </p:nvPr>
        </p:nvSpPr>
        <p:spPr/>
        <p:txBody>
          <a:bodyPr/>
          <a:lstStyle/>
          <a:p>
            <a:r>
              <a:rPr lang="es-CO" dirty="0"/>
              <a:t>Para entender los datos, toca pensar que en la columna de 2x2, hay 4 colores distintos, en la columna de 4x4 hay 16 colores distintos, y así sucesivamente. </a:t>
            </a:r>
          </a:p>
          <a:p>
            <a:r>
              <a:rPr lang="es-CO" dirty="0"/>
              <a:t> </a:t>
            </a:r>
          </a:p>
          <a:p>
            <a:r>
              <a:rPr lang="es-CO" dirty="0"/>
              <a:t>Al decodificar no hubo perdida de información, lo que confirma que nuestro mapeo fue una </a:t>
            </a:r>
            <a:r>
              <a:rPr lang="es-CO" dirty="0" err="1"/>
              <a:t>biyección</a:t>
            </a:r>
            <a:r>
              <a:rPr lang="es-CO" dirty="0"/>
              <a:t>. </a:t>
            </a:r>
          </a:p>
          <a:p>
            <a:endParaRPr lang="es-CO" dirty="0"/>
          </a:p>
        </p:txBody>
      </p:sp>
    </p:spTree>
    <p:extLst>
      <p:ext uri="{BB962C8B-B14F-4D97-AF65-F5344CB8AC3E}">
        <p14:creationId xmlns:p14="http://schemas.microsoft.com/office/powerpoint/2010/main" val="2393581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668B820-F46A-8B43-82ED-41A9759B540C}"/>
              </a:ext>
            </a:extLst>
          </p:cNvPr>
          <p:cNvSpPr>
            <a:spLocks noGrp="1"/>
          </p:cNvSpPr>
          <p:nvPr>
            <p:ph type="title"/>
          </p:nvPr>
        </p:nvSpPr>
        <p:spPr/>
        <p:txBody>
          <a:bodyPr>
            <a:normAutofit/>
          </a:bodyPr>
          <a:lstStyle/>
          <a:p>
            <a:r>
              <a:rPr lang="es-CO" b="1" dirty="0"/>
              <a:t>Otras aplicaciones de </a:t>
            </a:r>
            <a:r>
              <a:rPr lang="es-CO" b="1" dirty="0" err="1"/>
              <a:t>space-filling</a:t>
            </a:r>
            <a:r>
              <a:rPr lang="es-CO" b="1" dirty="0"/>
              <a:t> curves:</a:t>
            </a:r>
            <a:endParaRPr lang="es-CO" dirty="0"/>
          </a:p>
        </p:txBody>
      </p:sp>
      <p:sp>
        <p:nvSpPr>
          <p:cNvPr id="3" name="Marcador de contenido 2">
            <a:extLst>
              <a:ext uri="{FF2B5EF4-FFF2-40B4-BE49-F238E27FC236}">
                <a16:creationId xmlns:a16="http://schemas.microsoft.com/office/drawing/2014/main" id="{A3110FCC-2497-C647-B302-67073411BC18}"/>
              </a:ext>
            </a:extLst>
          </p:cNvPr>
          <p:cNvSpPr>
            <a:spLocks noGrp="1"/>
          </p:cNvSpPr>
          <p:nvPr>
            <p:ph idx="1"/>
          </p:nvPr>
        </p:nvSpPr>
        <p:spPr/>
        <p:txBody>
          <a:bodyPr/>
          <a:lstStyle/>
          <a:p>
            <a:r>
              <a:rPr lang="es-CO" dirty="0"/>
              <a:t>Compresión de imágenes medicas:</a:t>
            </a:r>
          </a:p>
          <a:p>
            <a:r>
              <a:rPr lang="es-CO" dirty="0" err="1"/>
              <a:t>Liang</a:t>
            </a:r>
            <a:r>
              <a:rPr lang="es-CO" dirty="0"/>
              <a:t>, </a:t>
            </a:r>
            <a:r>
              <a:rPr lang="es-CO" dirty="0" err="1"/>
              <a:t>Chen</a:t>
            </a:r>
            <a:r>
              <a:rPr lang="es-CO" dirty="0"/>
              <a:t>, </a:t>
            </a:r>
            <a:r>
              <a:rPr lang="es-CO" dirty="0" err="1"/>
              <a:t>Huang</a:t>
            </a:r>
            <a:r>
              <a:rPr lang="es-CO" dirty="0"/>
              <a:t> y </a:t>
            </a:r>
            <a:r>
              <a:rPr lang="es-CO" dirty="0" err="1"/>
              <a:t>Liu</a:t>
            </a:r>
            <a:r>
              <a:rPr lang="es-CO" dirty="0"/>
              <a:t>, de la Feng </a:t>
            </a:r>
            <a:r>
              <a:rPr lang="es-CO" dirty="0" err="1"/>
              <a:t>Chia</a:t>
            </a:r>
            <a:r>
              <a:rPr lang="es-CO" dirty="0"/>
              <a:t> </a:t>
            </a:r>
            <a:r>
              <a:rPr lang="es-CO" dirty="0" err="1"/>
              <a:t>University</a:t>
            </a:r>
            <a:r>
              <a:rPr lang="es-CO" dirty="0"/>
              <a:t> en </a:t>
            </a:r>
            <a:r>
              <a:rPr lang="es-CO" dirty="0" err="1"/>
              <a:t>Taiwan</a:t>
            </a:r>
            <a:r>
              <a:rPr lang="es-CO" dirty="0"/>
              <a:t>, en su </a:t>
            </a:r>
            <a:r>
              <a:rPr lang="es-CO" dirty="0" err="1"/>
              <a:t>paper</a:t>
            </a:r>
            <a:r>
              <a:rPr lang="es-CO" dirty="0"/>
              <a:t> </a:t>
            </a:r>
            <a:r>
              <a:rPr lang="es-CO" dirty="0" err="1"/>
              <a:t>Lossless</a:t>
            </a:r>
            <a:r>
              <a:rPr lang="es-CO" dirty="0"/>
              <a:t> </a:t>
            </a:r>
            <a:r>
              <a:rPr lang="es-CO" dirty="0" err="1"/>
              <a:t>Compression</a:t>
            </a:r>
            <a:r>
              <a:rPr lang="es-CO" dirty="0"/>
              <a:t> of Medical </a:t>
            </a:r>
            <a:r>
              <a:rPr lang="es-CO" dirty="0" err="1"/>
              <a:t>Images</a:t>
            </a:r>
            <a:r>
              <a:rPr lang="es-CO" dirty="0"/>
              <a:t> </a:t>
            </a:r>
            <a:r>
              <a:rPr lang="es-CO" dirty="0" err="1"/>
              <a:t>Using</a:t>
            </a:r>
            <a:r>
              <a:rPr lang="es-CO" dirty="0"/>
              <a:t> Hilbert </a:t>
            </a:r>
            <a:r>
              <a:rPr lang="es-CO" dirty="0" err="1"/>
              <a:t>Space-Filling</a:t>
            </a:r>
            <a:r>
              <a:rPr lang="es-CO" dirty="0"/>
              <a:t> Curves, explican como lograron comprimir datos de imágenes medicas sin perdida de información </a:t>
            </a:r>
          </a:p>
        </p:txBody>
      </p:sp>
    </p:spTree>
    <p:extLst>
      <p:ext uri="{BB962C8B-B14F-4D97-AF65-F5344CB8AC3E}">
        <p14:creationId xmlns:p14="http://schemas.microsoft.com/office/powerpoint/2010/main" val="11599012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C893F186-E3D0-5D43-9211-79677C014EF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3154" y="168349"/>
            <a:ext cx="4225903" cy="6521301"/>
          </a:xfrm>
          <a:prstGeom prst="rect">
            <a:avLst/>
          </a:prstGeom>
        </p:spPr>
      </p:pic>
      <p:pic>
        <p:nvPicPr>
          <p:cNvPr id="5" name="Imagen 4">
            <a:extLst>
              <a:ext uri="{FF2B5EF4-FFF2-40B4-BE49-F238E27FC236}">
                <a16:creationId xmlns:a16="http://schemas.microsoft.com/office/drawing/2014/main" id="{AA9DB528-47E5-DC41-BA1C-BD0E2D6AC80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76999" y="1728591"/>
            <a:ext cx="7208215" cy="2743200"/>
          </a:xfrm>
          <a:prstGeom prst="rect">
            <a:avLst/>
          </a:prstGeom>
        </p:spPr>
      </p:pic>
    </p:spTree>
    <p:extLst>
      <p:ext uri="{BB962C8B-B14F-4D97-AF65-F5344CB8AC3E}">
        <p14:creationId xmlns:p14="http://schemas.microsoft.com/office/powerpoint/2010/main" val="40875495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C8B8FDA-2096-1A4A-AAE2-153D7E6033D8}"/>
              </a:ext>
            </a:extLst>
          </p:cNvPr>
          <p:cNvSpPr>
            <a:spLocks noGrp="1"/>
          </p:cNvSpPr>
          <p:nvPr>
            <p:ph type="title"/>
          </p:nvPr>
        </p:nvSpPr>
        <p:spPr/>
        <p:txBody>
          <a:bodyPr>
            <a:normAutofit/>
          </a:bodyPr>
          <a:lstStyle/>
          <a:p>
            <a:r>
              <a:rPr lang="en-US" dirty="0" err="1"/>
              <a:t>Curvas</a:t>
            </a:r>
            <a:r>
              <a:rPr lang="en-US" dirty="0"/>
              <a:t> de Hilbert </a:t>
            </a:r>
            <a:r>
              <a:rPr lang="en-US" dirty="0" err="1"/>
              <a:t>en</a:t>
            </a:r>
            <a:r>
              <a:rPr lang="en-US" dirty="0"/>
              <a:t> Google Maps y Street View:</a:t>
            </a:r>
            <a:endParaRPr lang="es-CO" dirty="0"/>
          </a:p>
        </p:txBody>
      </p:sp>
      <p:sp>
        <p:nvSpPr>
          <p:cNvPr id="3" name="Marcador de contenido 2">
            <a:extLst>
              <a:ext uri="{FF2B5EF4-FFF2-40B4-BE49-F238E27FC236}">
                <a16:creationId xmlns:a16="http://schemas.microsoft.com/office/drawing/2014/main" id="{EEB6D4E1-E5D1-5A46-9210-3CB38EE09AC9}"/>
              </a:ext>
            </a:extLst>
          </p:cNvPr>
          <p:cNvSpPr>
            <a:spLocks noGrp="1"/>
          </p:cNvSpPr>
          <p:nvPr>
            <p:ph idx="1"/>
          </p:nvPr>
        </p:nvSpPr>
        <p:spPr/>
        <p:txBody>
          <a:bodyPr/>
          <a:lstStyle/>
          <a:p>
            <a:r>
              <a:rPr lang="es-CO" dirty="0"/>
              <a:t>En Google </a:t>
            </a:r>
            <a:r>
              <a:rPr lang="es-CO" dirty="0" err="1"/>
              <a:t>Maps</a:t>
            </a:r>
            <a:r>
              <a:rPr lang="es-CO" dirty="0"/>
              <a:t> y en Google Street View se usan curvas de Hilbert para introducir la localidad del caché. Esto se puede entender como cuando te mueves un poco mientras miras el mapa, quieres moverte solo un poco en la memoria, que después de todo está ordenada linealmente. Lo anterior aprovecha la continuidad de las curvas de Hilbert, para preservar localidad, es decir que los puntos cercanos al punto A en el mapa, también estén cercanos al punto A en memoria.</a:t>
            </a:r>
          </a:p>
        </p:txBody>
      </p:sp>
    </p:spTree>
    <p:extLst>
      <p:ext uri="{BB962C8B-B14F-4D97-AF65-F5344CB8AC3E}">
        <p14:creationId xmlns:p14="http://schemas.microsoft.com/office/powerpoint/2010/main" val="7990241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B696ACC1-D404-AD4A-AE7C-D5A13CE06ABE}"/>
              </a:ext>
            </a:extLst>
          </p:cNvPr>
          <p:cNvSpPr>
            <a:spLocks noChangeArrowheads="1"/>
          </p:cNvSpPr>
          <p:nvPr/>
        </p:nvSpPr>
        <p:spPr bwMode="auto">
          <a:xfrm>
            <a:off x="0" y="-1"/>
            <a:ext cx="2440539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s-CO"/>
          </a:p>
        </p:txBody>
      </p:sp>
      <p:pic>
        <p:nvPicPr>
          <p:cNvPr id="5121" name="Imagen 42" descr="Hilbert Curve">
            <a:extLst>
              <a:ext uri="{FF2B5EF4-FFF2-40B4-BE49-F238E27FC236}">
                <a16:creationId xmlns:a16="http://schemas.microsoft.com/office/drawing/2014/main" id="{35CD20AC-5DA3-A742-879E-40C935A9F62E}"/>
              </a:ext>
            </a:extLst>
          </p:cNvPr>
          <p:cNvPicPr>
            <a:picLocks noChangeAspect="1" noChangeArrowheads="1"/>
          </p:cNvPicPr>
          <p:nvPr/>
        </p:nvPicPr>
        <p:blipFill>
          <a:blip r:embed="rId2" r:link="rId3">
            <a:extLst>
              <a:ext uri="{28A0092B-C50C-407E-A947-70E740481C1C}">
                <a14:useLocalDpi xmlns:a14="http://schemas.microsoft.com/office/drawing/2010/main" val="0"/>
              </a:ext>
            </a:extLst>
          </a:blip>
          <a:srcRect/>
          <a:stretch>
            <a:fillRect/>
          </a:stretch>
        </p:blipFill>
        <p:spPr bwMode="auto">
          <a:xfrm>
            <a:off x="-1" y="-1"/>
            <a:ext cx="5160723" cy="4092987"/>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C03B00E2-273B-F749-AC5B-AD65C1706D41}"/>
              </a:ext>
            </a:extLst>
          </p:cNvPr>
          <p:cNvSpPr>
            <a:spLocks noChangeArrowheads="1"/>
          </p:cNvSpPr>
          <p:nvPr/>
        </p:nvSpPr>
        <p:spPr bwMode="auto">
          <a:xfrm>
            <a:off x="9613900" y="53975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CO"/>
          </a:p>
        </p:txBody>
      </p:sp>
      <p:pic>
        <p:nvPicPr>
          <p:cNvPr id="5123" name="Imagen 43">
            <a:extLst>
              <a:ext uri="{FF2B5EF4-FFF2-40B4-BE49-F238E27FC236}">
                <a16:creationId xmlns:a16="http://schemas.microsoft.com/office/drawing/2014/main" id="{6BAAC4B8-ED58-424C-A65F-A1E1206732D7}"/>
              </a:ext>
            </a:extLst>
          </p:cNvPr>
          <p:cNvPicPr>
            <a:picLocks noChangeAspect="1" noChangeArrowheads="1"/>
          </p:cNvPicPr>
          <p:nvPr/>
        </p:nvPicPr>
        <p:blipFill>
          <a:blip r:embed="rId4" r:link="rId5">
            <a:extLst>
              <a:ext uri="{28A0092B-C50C-407E-A947-70E740481C1C}">
                <a14:useLocalDpi xmlns:a14="http://schemas.microsoft.com/office/drawing/2010/main" val="0"/>
              </a:ext>
            </a:extLst>
          </a:blip>
          <a:srcRect/>
          <a:stretch>
            <a:fillRect/>
          </a:stretch>
        </p:blipFill>
        <p:spPr bwMode="auto">
          <a:xfrm>
            <a:off x="5699342" y="3179893"/>
            <a:ext cx="6492658" cy="36781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469917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42111725-AF67-EE42-8C43-5DB3631B55C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
            <a:ext cx="6616360" cy="3294345"/>
          </a:xfrm>
          <a:prstGeom prst="rect">
            <a:avLst/>
          </a:prstGeom>
        </p:spPr>
      </p:pic>
      <p:pic>
        <p:nvPicPr>
          <p:cNvPr id="5" name="Imagen 4">
            <a:extLst>
              <a:ext uri="{FF2B5EF4-FFF2-40B4-BE49-F238E27FC236}">
                <a16:creationId xmlns:a16="http://schemas.microsoft.com/office/drawing/2014/main" id="{44964599-A95A-1941-A203-DF5282C0EB4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29557" y="3563655"/>
            <a:ext cx="6662444" cy="3294345"/>
          </a:xfrm>
          <a:prstGeom prst="rect">
            <a:avLst/>
          </a:prstGeom>
        </p:spPr>
      </p:pic>
    </p:spTree>
    <p:extLst>
      <p:ext uri="{BB962C8B-B14F-4D97-AF65-F5344CB8AC3E}">
        <p14:creationId xmlns:p14="http://schemas.microsoft.com/office/powerpoint/2010/main" val="159413269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550D090-889D-364C-999D-9B7D8311FB39}"/>
              </a:ext>
            </a:extLst>
          </p:cNvPr>
          <p:cNvSpPr>
            <a:spLocks noGrp="1"/>
          </p:cNvSpPr>
          <p:nvPr>
            <p:ph type="title"/>
          </p:nvPr>
        </p:nvSpPr>
        <p:spPr/>
        <p:txBody>
          <a:bodyPr>
            <a:normAutofit fontScale="90000"/>
          </a:bodyPr>
          <a:lstStyle/>
          <a:p>
            <a:r>
              <a:rPr lang="es-CO" dirty="0" err="1"/>
              <a:t>Space-filling</a:t>
            </a:r>
            <a:r>
              <a:rPr lang="es-CO" dirty="0"/>
              <a:t> curve de </a:t>
            </a:r>
            <a:r>
              <a:rPr lang="es-CO" dirty="0" err="1"/>
              <a:t>Sierpinski</a:t>
            </a:r>
            <a:r>
              <a:rPr lang="es-CO" dirty="0"/>
              <a:t> para solución al problema del vendedor viajero</a:t>
            </a:r>
          </a:p>
        </p:txBody>
      </p:sp>
      <p:sp>
        <p:nvSpPr>
          <p:cNvPr id="3" name="Marcador de contenido 2">
            <a:extLst>
              <a:ext uri="{FF2B5EF4-FFF2-40B4-BE49-F238E27FC236}">
                <a16:creationId xmlns:a16="http://schemas.microsoft.com/office/drawing/2014/main" id="{949D9B85-3A06-AD48-9EF5-22BBDF726BD8}"/>
              </a:ext>
            </a:extLst>
          </p:cNvPr>
          <p:cNvSpPr>
            <a:spLocks noGrp="1"/>
          </p:cNvSpPr>
          <p:nvPr>
            <p:ph idx="1"/>
          </p:nvPr>
        </p:nvSpPr>
        <p:spPr/>
        <p:txBody>
          <a:bodyPr/>
          <a:lstStyle/>
          <a:p>
            <a:r>
              <a:rPr lang="es-CO" dirty="0"/>
              <a:t>El problema del vendedor viajero trata de un vendedor que debe visitar n ciudades (todas conectadas con todas), pasando solo una vez por cada una de ellas, minimizando el costo de su trayecto (puede ser en dinero/tiempo/</a:t>
            </a:r>
            <a:r>
              <a:rPr lang="es-CO" dirty="0" err="1"/>
              <a:t>etc</a:t>
            </a:r>
            <a:r>
              <a:rPr lang="es-CO" dirty="0"/>
              <a:t>). </a:t>
            </a:r>
          </a:p>
          <a:p>
            <a:pPr marL="0" indent="0">
              <a:buNone/>
            </a:pPr>
            <a:endParaRPr lang="es-CO" dirty="0"/>
          </a:p>
        </p:txBody>
      </p:sp>
    </p:spTree>
    <p:extLst>
      <p:ext uri="{BB962C8B-B14F-4D97-AF65-F5344CB8AC3E}">
        <p14:creationId xmlns:p14="http://schemas.microsoft.com/office/powerpoint/2010/main" val="14547898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747D323F-086A-A946-9C65-430A2ADF74A9}"/>
              </a:ext>
            </a:extLst>
          </p:cNvPr>
          <p:cNvSpPr>
            <a:spLocks noGrp="1"/>
          </p:cNvSpPr>
          <p:nvPr>
            <p:ph idx="1"/>
          </p:nvPr>
        </p:nvSpPr>
        <p:spPr>
          <a:xfrm>
            <a:off x="453068" y="768983"/>
            <a:ext cx="10722932" cy="4351338"/>
          </a:xfrm>
        </p:spPr>
        <p:txBody>
          <a:bodyPr/>
          <a:lstStyle/>
          <a:p>
            <a:r>
              <a:rPr lang="es-CO" dirty="0"/>
              <a:t>¿Es posible es posible un mapeo </a:t>
            </a:r>
            <a:r>
              <a:rPr lang="es-CO" dirty="0" err="1"/>
              <a:t>sobreyectivo</a:t>
            </a:r>
            <a:r>
              <a:rPr lang="es-CO" dirty="0"/>
              <a:t> y continuo, de  [0,1] a [0,1]^2?. </a:t>
            </a:r>
          </a:p>
          <a:p>
            <a:r>
              <a:rPr lang="es-CO" dirty="0"/>
              <a:t>Si: </a:t>
            </a:r>
            <a:r>
              <a:rPr lang="es-CO" dirty="0" err="1"/>
              <a:t>Space-Filling</a:t>
            </a:r>
            <a:r>
              <a:rPr lang="es-CO" dirty="0"/>
              <a:t> Curves</a:t>
            </a:r>
          </a:p>
          <a:p>
            <a:endParaRPr lang="es-CO" dirty="0"/>
          </a:p>
        </p:txBody>
      </p:sp>
      <p:pic>
        <p:nvPicPr>
          <p:cNvPr id="1026" name="Picture 2" descr="Space-filling curve - Wikipedia">
            <a:extLst>
              <a:ext uri="{FF2B5EF4-FFF2-40B4-BE49-F238E27FC236}">
                <a16:creationId xmlns:a16="http://schemas.microsoft.com/office/drawing/2014/main" id="{D9E2A641-3FC7-B448-8298-50CB5F51C0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2746626"/>
            <a:ext cx="5080000" cy="3683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4B17EFCD-905C-C744-BA97-69A9387127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9368" y="3627119"/>
            <a:ext cx="2970562" cy="29864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128169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F32FDC70-2108-7F43-BB18-C5ED126BA78C}"/>
              </a:ext>
            </a:extLst>
          </p:cNvPr>
          <p:cNvSpPr>
            <a:spLocks noChangeArrowheads="1"/>
          </p:cNvSpPr>
          <p:nvPr/>
        </p:nvSpPr>
        <p:spPr bwMode="auto">
          <a:xfrm>
            <a:off x="0" y="0"/>
            <a:ext cx="2778187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s-CO"/>
          </a:p>
        </p:txBody>
      </p:sp>
      <p:pic>
        <p:nvPicPr>
          <p:cNvPr id="6145" name="Imagen 7" descr="Physics - Traveling with a Quantum Salesman">
            <a:extLst>
              <a:ext uri="{FF2B5EF4-FFF2-40B4-BE49-F238E27FC236}">
                <a16:creationId xmlns:a16="http://schemas.microsoft.com/office/drawing/2014/main" id="{1400BD7E-049B-0E42-8748-FD81F715E79B}"/>
              </a:ext>
            </a:extLst>
          </p:cNvPr>
          <p:cNvPicPr>
            <a:picLocks noChangeAspect="1" noChangeArrowheads="1"/>
          </p:cNvPicPr>
          <p:nvPr/>
        </p:nvPicPr>
        <p:blipFill>
          <a:blip r:embed="rId2" r:link="rId3">
            <a:extLst>
              <a:ext uri="{28A0092B-C50C-407E-A947-70E740481C1C}">
                <a14:useLocalDpi xmlns:a14="http://schemas.microsoft.com/office/drawing/2010/main" val="0"/>
              </a:ext>
            </a:extLst>
          </a:blip>
          <a:srcRect/>
          <a:stretch>
            <a:fillRect/>
          </a:stretch>
        </p:blipFill>
        <p:spPr bwMode="auto">
          <a:xfrm>
            <a:off x="155315" y="2116900"/>
            <a:ext cx="6101436" cy="3065746"/>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17DE3E11-FE3F-0B4B-A5AF-5E8FCD7CFB7B}"/>
              </a:ext>
            </a:extLst>
          </p:cNvPr>
          <p:cNvSpPr>
            <a:spLocks noChangeArrowheads="1"/>
          </p:cNvSpPr>
          <p:nvPr/>
        </p:nvSpPr>
        <p:spPr bwMode="auto">
          <a:xfrm>
            <a:off x="6488482" y="3194135"/>
            <a:ext cx="30518585"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s-CO"/>
          </a:p>
        </p:txBody>
      </p:sp>
      <p:pic>
        <p:nvPicPr>
          <p:cNvPr id="6147" name="Imagen 22" descr="Travelling Salesman Problem | Set 1 (Naive and Dynamic Programming) -  GeeksforGeeks">
            <a:extLst>
              <a:ext uri="{FF2B5EF4-FFF2-40B4-BE49-F238E27FC236}">
                <a16:creationId xmlns:a16="http://schemas.microsoft.com/office/drawing/2014/main" id="{59D5424D-0566-6C46-AEE8-3EC387FCBF75}"/>
              </a:ext>
            </a:extLst>
          </p:cNvPr>
          <p:cNvPicPr>
            <a:picLocks noChangeAspect="1" noChangeArrowheads="1"/>
          </p:cNvPicPr>
          <p:nvPr/>
        </p:nvPicPr>
        <p:blipFill>
          <a:blip r:embed="rId4" r:link="rId5">
            <a:extLst>
              <a:ext uri="{28A0092B-C50C-407E-A947-70E740481C1C}">
                <a14:useLocalDpi xmlns:a14="http://schemas.microsoft.com/office/drawing/2010/main" val="0"/>
              </a:ext>
            </a:extLst>
          </a:blip>
          <a:srcRect/>
          <a:stretch>
            <a:fillRect/>
          </a:stretch>
        </p:blipFill>
        <p:spPr bwMode="auto">
          <a:xfrm>
            <a:off x="6951945" y="1680235"/>
            <a:ext cx="5240055" cy="39390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95467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756D717C-38EB-BD48-829E-E645E8D26FF8}"/>
              </a:ext>
            </a:extLst>
          </p:cNvPr>
          <p:cNvSpPr>
            <a:spLocks noChangeArrowheads="1"/>
          </p:cNvSpPr>
          <p:nvPr/>
        </p:nvSpPr>
        <p:spPr bwMode="auto">
          <a:xfrm>
            <a:off x="3022169" y="-26913"/>
            <a:ext cx="24479688"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s-CO"/>
          </a:p>
        </p:txBody>
      </p:sp>
      <p:pic>
        <p:nvPicPr>
          <p:cNvPr id="7169" name="Imagen 28" descr="The spacefilling curve solution to the problem of visiting 15,112 cities in Germany">
            <a:extLst>
              <a:ext uri="{FF2B5EF4-FFF2-40B4-BE49-F238E27FC236}">
                <a16:creationId xmlns:a16="http://schemas.microsoft.com/office/drawing/2014/main" id="{4672312C-3168-104F-A7DF-C99E23540845}"/>
              </a:ext>
            </a:extLst>
          </p:cNvPr>
          <p:cNvPicPr>
            <a:picLocks noChangeAspect="1" noChangeArrowheads="1"/>
          </p:cNvPicPr>
          <p:nvPr/>
        </p:nvPicPr>
        <p:blipFill>
          <a:blip r:embed="rId2" r:link="rId3">
            <a:extLst>
              <a:ext uri="{28A0092B-C50C-407E-A947-70E740481C1C}">
                <a14:useLocalDpi xmlns:a14="http://schemas.microsoft.com/office/drawing/2010/main" val="0"/>
              </a:ext>
            </a:extLst>
          </a:blip>
          <a:srcRect/>
          <a:stretch>
            <a:fillRect/>
          </a:stretch>
        </p:blipFill>
        <p:spPr bwMode="auto">
          <a:xfrm>
            <a:off x="3022169" y="-26912"/>
            <a:ext cx="5176434" cy="6884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482423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Marcador de contenido 2">
                <a:extLst>
                  <a:ext uri="{FF2B5EF4-FFF2-40B4-BE49-F238E27FC236}">
                    <a16:creationId xmlns:a16="http://schemas.microsoft.com/office/drawing/2014/main" id="{8C9EF368-3099-074C-A436-D7E26C102797}"/>
                  </a:ext>
                </a:extLst>
              </p:cNvPr>
              <p:cNvSpPr>
                <a:spLocks noGrp="1"/>
              </p:cNvSpPr>
              <p:nvPr>
                <p:ph idx="1"/>
              </p:nvPr>
            </p:nvSpPr>
            <p:spPr/>
            <p:txBody>
              <a:bodyPr/>
              <a:lstStyle/>
              <a:p>
                <a:r>
                  <a:rPr lang="es-CO" dirty="0"/>
                  <a:t>Este es un problema difícil de optimización y de ciencia computacional, en el que el único algoritmo conocido hasta el momento para dar con la solución mínima es el de fuerza bruta, que consiste en revisar todos los posibles casos, que como es </a:t>
                </a:r>
                <a14:m>
                  <m:oMath xmlns:m="http://schemas.openxmlformats.org/officeDocument/2006/math">
                    <m:r>
                      <a:rPr lang="es-CO" i="1"/>
                      <m:t>|</m:t>
                    </m:r>
                    <m:sSub>
                      <m:sSubPr>
                        <m:ctrlPr>
                          <a:rPr lang="es-CO" i="1"/>
                        </m:ctrlPr>
                      </m:sSubPr>
                      <m:e>
                        <m:r>
                          <a:rPr lang="es-CO" i="1"/>
                          <m:t>𝑆</m:t>
                        </m:r>
                      </m:e>
                      <m:sub>
                        <m:r>
                          <a:rPr lang="es-CO" i="1"/>
                          <m:t>𝑛</m:t>
                        </m:r>
                      </m:sub>
                    </m:sSub>
                    <m:r>
                      <a:rPr lang="es-CO" i="1"/>
                      <m:t>|</m:t>
                    </m:r>
                  </m:oMath>
                </a14:m>
                <a:r>
                  <a:rPr lang="es-CO" dirty="0"/>
                  <a:t>, su complejidad es O(n!). </a:t>
                </a:r>
              </a:p>
            </p:txBody>
          </p:sp>
        </mc:Choice>
        <mc:Fallback>
          <p:sp>
            <p:nvSpPr>
              <p:cNvPr id="3" name="Marcador de contenido 2">
                <a:extLst>
                  <a:ext uri="{FF2B5EF4-FFF2-40B4-BE49-F238E27FC236}">
                    <a16:creationId xmlns:a16="http://schemas.microsoft.com/office/drawing/2014/main" id="{8C9EF368-3099-074C-A436-D7E26C102797}"/>
                  </a:ext>
                </a:extLst>
              </p:cNvPr>
              <p:cNvSpPr>
                <a:spLocks noGrp="1" noRot="1" noChangeAspect="1" noMove="1" noResize="1" noEditPoints="1" noAdjustHandles="1" noChangeArrowheads="1" noChangeShapeType="1" noTextEdit="1"/>
              </p:cNvSpPr>
              <p:nvPr>
                <p:ph idx="1"/>
              </p:nvPr>
            </p:nvSpPr>
            <p:spPr>
              <a:blipFill>
                <a:blip r:embed="rId2"/>
                <a:stretch>
                  <a:fillRect l="-592" t="-1163" r="-2012"/>
                </a:stretch>
              </a:blipFill>
            </p:spPr>
            <p:txBody>
              <a:bodyPr/>
              <a:lstStyle/>
              <a:p>
                <a:r>
                  <a:rPr lang="es-CO">
                    <a:noFill/>
                  </a:rPr>
                  <a:t> </a:t>
                </a:r>
              </a:p>
            </p:txBody>
          </p:sp>
        </mc:Fallback>
      </mc:AlternateContent>
    </p:spTree>
    <p:extLst>
      <p:ext uri="{BB962C8B-B14F-4D97-AF65-F5344CB8AC3E}">
        <p14:creationId xmlns:p14="http://schemas.microsoft.com/office/powerpoint/2010/main" val="13093564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E4CEB7DD-4309-B94B-8FF0-14A19D6CC905}"/>
              </a:ext>
            </a:extLst>
          </p:cNvPr>
          <p:cNvSpPr>
            <a:spLocks noGrp="1"/>
          </p:cNvSpPr>
          <p:nvPr>
            <p:ph idx="1"/>
          </p:nvPr>
        </p:nvSpPr>
        <p:spPr/>
        <p:txBody>
          <a:bodyPr/>
          <a:lstStyle/>
          <a:p>
            <a:r>
              <a:rPr lang="es-CO" dirty="0"/>
              <a:t>Mediante el uso de la </a:t>
            </a:r>
            <a:r>
              <a:rPr lang="es-CO" dirty="0" err="1"/>
              <a:t>Space-filling</a:t>
            </a:r>
            <a:r>
              <a:rPr lang="es-CO" dirty="0"/>
              <a:t> curve de </a:t>
            </a:r>
            <a:r>
              <a:rPr lang="es-CO" dirty="0" err="1"/>
              <a:t>Sierpinski</a:t>
            </a:r>
            <a:r>
              <a:rPr lang="es-CO" dirty="0"/>
              <a:t>, se puede construir una solución heurística al problema, que da una solución de aproximadamente 25% más que el optimo (en una colección aleatoria de ubicaciones) con una complejidad temporal de O(n log(n)). </a:t>
            </a:r>
          </a:p>
          <a:p>
            <a:endParaRPr lang="es-CO" dirty="0"/>
          </a:p>
        </p:txBody>
      </p:sp>
    </p:spTree>
    <p:extLst>
      <p:ext uri="{BB962C8B-B14F-4D97-AF65-F5344CB8AC3E}">
        <p14:creationId xmlns:p14="http://schemas.microsoft.com/office/powerpoint/2010/main" val="391913872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F609CB99-F0E4-7747-B98E-13469A1502C4}"/>
              </a:ext>
            </a:extLst>
          </p:cNvPr>
          <p:cNvSpPr>
            <a:spLocks noGrp="1"/>
          </p:cNvSpPr>
          <p:nvPr>
            <p:ph idx="1"/>
          </p:nvPr>
        </p:nvSpPr>
        <p:spPr/>
        <p:txBody>
          <a:bodyPr/>
          <a:lstStyle/>
          <a:p>
            <a:r>
              <a:rPr lang="es-CO" dirty="0"/>
              <a:t>La anterior heurística parte de una noción útil de las </a:t>
            </a:r>
            <a:r>
              <a:rPr lang="es-CO" dirty="0" err="1"/>
              <a:t>space-filling</a:t>
            </a:r>
            <a:r>
              <a:rPr lang="es-CO" dirty="0"/>
              <a:t> curves, la cual es que tiende a visitar todos los puntos de una región una vez que ha entrado en esa región. Por lo tanto, los puntos que están juntos en el plano tenderán a estar juntos en apariencia a lo largo de la curva.</a:t>
            </a:r>
          </a:p>
          <a:p>
            <a:endParaRPr lang="es-CO" dirty="0"/>
          </a:p>
        </p:txBody>
      </p:sp>
    </p:spTree>
    <p:extLst>
      <p:ext uri="{BB962C8B-B14F-4D97-AF65-F5344CB8AC3E}">
        <p14:creationId xmlns:p14="http://schemas.microsoft.com/office/powerpoint/2010/main" val="3945768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2CEBF3D-BE94-4D4A-A36D-3002CBB0476E}"/>
              </a:ext>
            </a:extLst>
          </p:cNvPr>
          <p:cNvSpPr>
            <a:spLocks noGrp="1"/>
          </p:cNvSpPr>
          <p:nvPr>
            <p:ph type="title"/>
          </p:nvPr>
        </p:nvSpPr>
        <p:spPr/>
        <p:txBody>
          <a:bodyPr>
            <a:normAutofit/>
          </a:bodyPr>
          <a:lstStyle/>
          <a:p>
            <a:r>
              <a:rPr lang="es-CO" dirty="0"/>
              <a:t>Ya se ha usado en varios lugares en vida real, algunos ejemplos son: </a:t>
            </a:r>
          </a:p>
        </p:txBody>
      </p:sp>
      <p:sp>
        <p:nvSpPr>
          <p:cNvPr id="3" name="Marcador de contenido 2">
            <a:extLst>
              <a:ext uri="{FF2B5EF4-FFF2-40B4-BE49-F238E27FC236}">
                <a16:creationId xmlns:a16="http://schemas.microsoft.com/office/drawing/2014/main" id="{D911648B-B719-AE46-9D2A-C31200CB3AEF}"/>
              </a:ext>
            </a:extLst>
          </p:cNvPr>
          <p:cNvSpPr>
            <a:spLocks noGrp="1"/>
          </p:cNvSpPr>
          <p:nvPr>
            <p:ph idx="1"/>
          </p:nvPr>
        </p:nvSpPr>
        <p:spPr/>
        <p:txBody>
          <a:bodyPr>
            <a:normAutofit/>
          </a:bodyPr>
          <a:lstStyle/>
          <a:p>
            <a:pPr lvl="0"/>
            <a:r>
              <a:rPr lang="es-CO" dirty="0"/>
              <a:t>Construir un sistema de rutas para una empresa que da comidas a personas enfermas o mayores, en Atlanta, USA</a:t>
            </a:r>
          </a:p>
          <a:p>
            <a:pPr lvl="0"/>
            <a:r>
              <a:rPr lang="es-CO" dirty="0"/>
              <a:t>Dirigir la entrega de sangre de la Cruz Roja a los hospitales en Atlanta, USA</a:t>
            </a:r>
          </a:p>
          <a:p>
            <a:pPr lvl="0"/>
            <a:r>
              <a:rPr lang="es-CO" dirty="0"/>
              <a:t>Optimización de una maquina de dibujo de mapas en la Universidad de Tokio, Japón. Un ejemplo es un dibujo que pasó de demorarse 10 horas a una hora en realizar. </a:t>
            </a:r>
          </a:p>
          <a:p>
            <a:endParaRPr lang="es-CO" dirty="0"/>
          </a:p>
        </p:txBody>
      </p:sp>
    </p:spTree>
    <p:extLst>
      <p:ext uri="{BB962C8B-B14F-4D97-AF65-F5344CB8AC3E}">
        <p14:creationId xmlns:p14="http://schemas.microsoft.com/office/powerpoint/2010/main" val="40181322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22556E34-B41E-1940-9029-0023993D71C7}"/>
              </a:ext>
            </a:extLst>
          </p:cNvPr>
          <p:cNvSpPr>
            <a:spLocks noChangeArrowheads="1"/>
          </p:cNvSpPr>
          <p:nvPr/>
        </p:nvSpPr>
        <p:spPr bwMode="auto">
          <a:xfrm>
            <a:off x="-1" y="-1"/>
            <a:ext cx="30269793"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s-CO"/>
          </a:p>
        </p:txBody>
      </p:sp>
      <p:pic>
        <p:nvPicPr>
          <p:cNvPr id="8193" name="Imagen 27" descr="The spacefilling curve suggests a heuristic tour of a set of points">
            <a:extLst>
              <a:ext uri="{FF2B5EF4-FFF2-40B4-BE49-F238E27FC236}">
                <a16:creationId xmlns:a16="http://schemas.microsoft.com/office/drawing/2014/main" id="{D7D4C9A5-C046-7248-8B55-43A91E81252A}"/>
              </a:ext>
            </a:extLst>
          </p:cNvPr>
          <p:cNvPicPr>
            <a:picLocks noChangeAspect="1" noChangeArrowheads="1"/>
          </p:cNvPicPr>
          <p:nvPr/>
        </p:nvPicPr>
        <p:blipFill>
          <a:blip r:embed="rId2" r:link="rId3">
            <a:extLst>
              <a:ext uri="{28A0092B-C50C-407E-A947-70E740481C1C}">
                <a14:useLocalDpi xmlns:a14="http://schemas.microsoft.com/office/drawing/2010/main" val="0"/>
              </a:ext>
            </a:extLst>
          </a:blip>
          <a:srcRect/>
          <a:stretch>
            <a:fillRect/>
          </a:stretch>
        </p:blipFill>
        <p:spPr bwMode="auto">
          <a:xfrm>
            <a:off x="2895600" y="228600"/>
            <a:ext cx="6400800" cy="6400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408344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E7E1993-6448-42F8-8FB3-76104F45B3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20861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1" name="Rectangle 10">
            <a:extLst>
              <a:ext uri="{FF2B5EF4-FFF2-40B4-BE49-F238E27FC236}">
                <a16:creationId xmlns:a16="http://schemas.microsoft.com/office/drawing/2014/main" id="{3CDAD724-AF32-45EC-B0B9-360C73C9D2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208613" cy="6858000"/>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3" name="Right Triangle 12">
            <a:extLst>
              <a:ext uri="{FF2B5EF4-FFF2-40B4-BE49-F238E27FC236}">
                <a16:creationId xmlns:a16="http://schemas.microsoft.com/office/drawing/2014/main" id="{2391C84E-C2EA-44FC-A7D1-FAE3E2850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a:off x="408102" y="-284146"/>
            <a:ext cx="568289" cy="568289"/>
          </a:xfrm>
          <a:prstGeom prst="rtTriangle">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47B3131A-B518-43E5-A896-E9D654A486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16" name="Straight Connector 15">
              <a:extLst>
                <a:ext uri="{FF2B5EF4-FFF2-40B4-BE49-F238E27FC236}">
                  <a16:creationId xmlns:a16="http://schemas.microsoft.com/office/drawing/2014/main" id="{476355E6-7A00-4B30-A47B-80EF0D0D6BD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97D0B06C-9FFD-42E8-B19F-062C248CD72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95291278-5FDA-45C6-B93E-1FA6D9130B0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FFF95DF7-BFEE-4791-A691-BAF693F38F5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C7C504F1-5AA9-45F5-9030-22533885AFA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196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D75999E-3496-4713-8046-AC17DB26687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91404"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6B91000-D71E-40A8-AA8F-E9BB106A8C9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90842"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9A9D188E-6FDB-47DE-A5FB-728E56BD044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9028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DD98C242-C677-4CF5-A189-52C3ADAFD75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8971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A9D7CD7F-137F-42DC-AFFA-52D9B8DF598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18915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9E3C1C05-EF55-47B3-B1D8-54911633763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188594"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8E6BE961-4385-4384-B028-D57AA88EF56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188032"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98288B9-9DC0-41DF-BDC2-329675E1424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18747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AA97B8C6-FF63-4B6A-913C-50CB2EB7BDE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18690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F3734427-CEE3-45F9-8CDE-7DC28971615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18634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F5443404-2D71-4E54-86D6-DB0D769AA40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5C94E908-A14E-4E7A-B4FC-BB9D82FD0F3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A2E257B4-59EA-43CC-A20C-D2755D26B44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2890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1037FBF-2F84-4578-9624-4E6D1076661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8609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526E3BDC-D7FC-4C7E-9F35-1D05C9D545D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4328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4E39965B-216F-478B-8653-0F7B877C0BB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40047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E2116FC6-1CFC-4E87-8431-E7833BFB756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95766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97829DA6-D97C-490E-BEEF-83832787DE1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51485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9495B6D3-A3B6-4636-A210-AFC128284F3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07204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A2462476-3252-49A1-93CE-4FA22B830CF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62923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E3C18803-7708-483D-8CE3-0992784BB56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18642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8B4024AE-5222-4804-AA42-E7A4C0B9700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74361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414FBE75-ECC4-4BB7-92B2-74D6CF6864E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F7061C60-9F4E-4144-B974-AFB802AF4C0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248400"/>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2" name="Título 1">
            <a:extLst>
              <a:ext uri="{FF2B5EF4-FFF2-40B4-BE49-F238E27FC236}">
                <a16:creationId xmlns:a16="http://schemas.microsoft.com/office/drawing/2014/main" id="{6DA56D8A-0B9C-3A47-85F6-D45DBF7BAE85}"/>
              </a:ext>
            </a:extLst>
          </p:cNvPr>
          <p:cNvSpPr>
            <a:spLocks noGrp="1"/>
          </p:cNvSpPr>
          <p:nvPr>
            <p:ph type="title"/>
          </p:nvPr>
        </p:nvSpPr>
        <p:spPr>
          <a:xfrm>
            <a:off x="457200" y="720772"/>
            <a:ext cx="3718767" cy="5531079"/>
          </a:xfrm>
        </p:spPr>
        <p:txBody>
          <a:bodyPr>
            <a:normAutofit/>
          </a:bodyPr>
          <a:lstStyle/>
          <a:p>
            <a:r>
              <a:rPr lang="es-CO">
                <a:solidFill>
                  <a:schemeClr val="tx2">
                    <a:alpha val="80000"/>
                  </a:schemeClr>
                </a:solidFill>
              </a:rPr>
              <a:t>Referencias</a:t>
            </a:r>
          </a:p>
        </p:txBody>
      </p:sp>
      <p:sp>
        <p:nvSpPr>
          <p:cNvPr id="46" name="Rectangle 45">
            <a:extLst>
              <a:ext uri="{FF2B5EF4-FFF2-40B4-BE49-F238E27FC236}">
                <a16:creationId xmlns:a16="http://schemas.microsoft.com/office/drawing/2014/main" id="{BA4D4000-2689-4306-BBA6-BF744AB5F8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06893" y="191033"/>
            <a:ext cx="7763540" cy="606558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aphicFrame>
        <p:nvGraphicFramePr>
          <p:cNvPr id="5" name="Marcador de contenido 2">
            <a:extLst>
              <a:ext uri="{FF2B5EF4-FFF2-40B4-BE49-F238E27FC236}">
                <a16:creationId xmlns:a16="http://schemas.microsoft.com/office/drawing/2014/main" id="{DD44A5EA-27F3-41F4-BC0C-6857C492301C}"/>
              </a:ext>
            </a:extLst>
          </p:cNvPr>
          <p:cNvGraphicFramePr>
            <a:graphicFrameLocks noGrp="1"/>
          </p:cNvGraphicFramePr>
          <p:nvPr>
            <p:ph idx="1"/>
            <p:extLst>
              <p:ext uri="{D42A27DB-BD31-4B8C-83A1-F6EECF244321}">
                <p14:modId xmlns:p14="http://schemas.microsoft.com/office/powerpoint/2010/main" val="3008682785"/>
              </p:ext>
            </p:extLst>
          </p:nvPr>
        </p:nvGraphicFramePr>
        <p:xfrm>
          <a:off x="4184068" y="152400"/>
          <a:ext cx="7812562" cy="616398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881844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FB3E9D5-CFD8-8244-BF17-2A6CE871F79E}"/>
              </a:ext>
            </a:extLst>
          </p:cNvPr>
          <p:cNvSpPr>
            <a:spLocks noGrp="1"/>
          </p:cNvSpPr>
          <p:nvPr>
            <p:ph type="title"/>
          </p:nvPr>
        </p:nvSpPr>
        <p:spPr/>
        <p:txBody>
          <a:bodyPr/>
          <a:lstStyle/>
          <a:p>
            <a:r>
              <a:rPr lang="es-CO" dirty="0"/>
              <a:t>Curva de </a:t>
            </a:r>
            <a:r>
              <a:rPr lang="es-CO" dirty="0" err="1"/>
              <a:t>Peano</a:t>
            </a:r>
            <a:endParaRPr lang="es-CO" dirty="0"/>
          </a:p>
        </p:txBody>
      </p:sp>
      <p:pic>
        <p:nvPicPr>
          <p:cNvPr id="2050" name="Picture 2" descr="Curva de Peano - Wikipedia, la enciclopedia libre">
            <a:extLst>
              <a:ext uri="{FF2B5EF4-FFF2-40B4-BE49-F238E27FC236}">
                <a16:creationId xmlns:a16="http://schemas.microsoft.com/office/drawing/2014/main" id="{A22497DB-0E9A-0943-B221-2EB6FF87730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2386" y="1695617"/>
            <a:ext cx="4797258" cy="47972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24733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E35A1DA-0D93-BA4A-AFEB-455E266A1E55}"/>
              </a:ext>
            </a:extLst>
          </p:cNvPr>
          <p:cNvSpPr>
            <a:spLocks noGrp="1"/>
          </p:cNvSpPr>
          <p:nvPr>
            <p:ph type="title"/>
          </p:nvPr>
        </p:nvSpPr>
        <p:spPr/>
        <p:txBody>
          <a:bodyPr/>
          <a:lstStyle/>
          <a:p>
            <a:r>
              <a:rPr lang="es-CO" dirty="0"/>
              <a:t>Curva de Hilbert</a:t>
            </a:r>
          </a:p>
        </p:txBody>
      </p:sp>
      <p:sp>
        <p:nvSpPr>
          <p:cNvPr id="3" name="Marcador de contenido 2">
            <a:extLst>
              <a:ext uri="{FF2B5EF4-FFF2-40B4-BE49-F238E27FC236}">
                <a16:creationId xmlns:a16="http://schemas.microsoft.com/office/drawing/2014/main" id="{60C9A378-165D-AD43-9697-AFDD4D722811}"/>
              </a:ext>
            </a:extLst>
          </p:cNvPr>
          <p:cNvSpPr>
            <a:spLocks noGrp="1"/>
          </p:cNvSpPr>
          <p:nvPr>
            <p:ph idx="1"/>
          </p:nvPr>
        </p:nvSpPr>
        <p:spPr/>
        <p:txBody>
          <a:bodyPr/>
          <a:lstStyle/>
          <a:p>
            <a:r>
              <a:rPr lang="es-CO" dirty="0"/>
              <a:t>La curva de Hilbert es una “</a:t>
            </a:r>
            <a:r>
              <a:rPr lang="es-CO" dirty="0" err="1"/>
              <a:t>space-filling</a:t>
            </a:r>
            <a:r>
              <a:rPr lang="es-CO" dirty="0"/>
              <a:t> curve” que se genera de manera recursiva. </a:t>
            </a:r>
          </a:p>
        </p:txBody>
      </p:sp>
      <p:pic>
        <p:nvPicPr>
          <p:cNvPr id="4" name="Imagen 3">
            <a:extLst>
              <a:ext uri="{FF2B5EF4-FFF2-40B4-BE49-F238E27FC236}">
                <a16:creationId xmlns:a16="http://schemas.microsoft.com/office/drawing/2014/main" id="{6C1EF09D-FDC7-6C40-AF5A-8C918D275A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7200" y="3620452"/>
            <a:ext cx="2581275" cy="2421255"/>
          </a:xfrm>
          <a:prstGeom prst="rect">
            <a:avLst/>
          </a:prstGeom>
        </p:spPr>
      </p:pic>
      <p:pic>
        <p:nvPicPr>
          <p:cNvPr id="5" name="Imagen 4">
            <a:extLst>
              <a:ext uri="{FF2B5EF4-FFF2-40B4-BE49-F238E27FC236}">
                <a16:creationId xmlns:a16="http://schemas.microsoft.com/office/drawing/2014/main" id="{3E16C734-BF2C-9044-9345-DD36DA8AC67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14725" y="3620452"/>
            <a:ext cx="2581275" cy="2417445"/>
          </a:xfrm>
          <a:prstGeom prst="rect">
            <a:avLst/>
          </a:prstGeom>
        </p:spPr>
      </p:pic>
      <p:pic>
        <p:nvPicPr>
          <p:cNvPr id="6" name="Imagen 5">
            <a:extLst>
              <a:ext uri="{FF2B5EF4-FFF2-40B4-BE49-F238E27FC236}">
                <a16:creationId xmlns:a16="http://schemas.microsoft.com/office/drawing/2014/main" id="{1C1AC826-1477-2C44-BF17-62C5DD83F1D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679882" y="3620452"/>
            <a:ext cx="2581275" cy="2424430"/>
          </a:xfrm>
          <a:prstGeom prst="rect">
            <a:avLst/>
          </a:prstGeom>
        </p:spPr>
      </p:pic>
    </p:spTree>
    <p:extLst>
      <p:ext uri="{BB962C8B-B14F-4D97-AF65-F5344CB8AC3E}">
        <p14:creationId xmlns:p14="http://schemas.microsoft.com/office/powerpoint/2010/main" val="19363559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3B43B6B7-35F7-8048-9D20-562B079F4BF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21781" y="149142"/>
            <a:ext cx="6548438" cy="6559715"/>
          </a:xfrm>
          <a:prstGeom prst="rect">
            <a:avLst/>
          </a:prstGeom>
        </p:spPr>
      </p:pic>
    </p:spTree>
    <p:extLst>
      <p:ext uri="{BB962C8B-B14F-4D97-AF65-F5344CB8AC3E}">
        <p14:creationId xmlns:p14="http://schemas.microsoft.com/office/powerpoint/2010/main" val="22543870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5E78494B-ED14-5443-8FEA-40007F0AE936}"/>
              </a:ext>
            </a:extLst>
          </p:cNvPr>
          <p:cNvSpPr>
            <a:spLocks noGrp="1"/>
          </p:cNvSpPr>
          <p:nvPr>
            <p:ph idx="1"/>
          </p:nvPr>
        </p:nvSpPr>
        <p:spPr/>
        <p:txBody>
          <a:bodyPr/>
          <a:lstStyle/>
          <a:p>
            <a:r>
              <a:rPr lang="es-CO" dirty="0"/>
              <a:t>Todas las anteriores no son realmente curvas de Hilbert, sino que son aproximaciones a la curva de Hilbert. La verdadera curva de Hilbert ocurre con n = ∞, la cual es una curva que pasa por todos los puntos del cuadrado, a pesar de ser infinitamente delgada (algo completamente contra intuitivo).</a:t>
            </a:r>
          </a:p>
        </p:txBody>
      </p:sp>
    </p:spTree>
    <p:extLst>
      <p:ext uri="{BB962C8B-B14F-4D97-AF65-F5344CB8AC3E}">
        <p14:creationId xmlns:p14="http://schemas.microsoft.com/office/powerpoint/2010/main" val="31526945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8D66BDD-55FD-A740-924E-64398E02869D}"/>
              </a:ext>
            </a:extLst>
          </p:cNvPr>
          <p:cNvSpPr>
            <a:spLocks noGrp="1"/>
          </p:cNvSpPr>
          <p:nvPr>
            <p:ph type="title"/>
          </p:nvPr>
        </p:nvSpPr>
        <p:spPr/>
        <p:txBody>
          <a:bodyPr>
            <a:normAutofit fontScale="90000"/>
          </a:bodyPr>
          <a:lstStyle/>
          <a:p>
            <a:r>
              <a:rPr lang="es-CO" b="1" dirty="0"/>
              <a:t>Aplicaciones de la curva de Hilbert: Mapeo de imágenes a un intervalo en R. </a:t>
            </a:r>
            <a:endParaRPr lang="es-CO" dirty="0"/>
          </a:p>
        </p:txBody>
      </p:sp>
      <p:sp>
        <p:nvSpPr>
          <p:cNvPr id="3" name="Marcador de contenido 2">
            <a:extLst>
              <a:ext uri="{FF2B5EF4-FFF2-40B4-BE49-F238E27FC236}">
                <a16:creationId xmlns:a16="http://schemas.microsoft.com/office/drawing/2014/main" id="{3761AEE0-4AC1-FC4D-B5B1-E2C7568A5963}"/>
              </a:ext>
            </a:extLst>
          </p:cNvPr>
          <p:cNvSpPr>
            <a:spLocks noGrp="1"/>
          </p:cNvSpPr>
          <p:nvPr>
            <p:ph idx="1"/>
          </p:nvPr>
        </p:nvSpPr>
        <p:spPr/>
        <p:txBody>
          <a:bodyPr/>
          <a:lstStyle/>
          <a:p>
            <a:r>
              <a:rPr lang="es-CO" dirty="0"/>
              <a:t>Supongamos que queremos a ayudar a personas ciegas a ver con los oídos.</a:t>
            </a:r>
          </a:p>
          <a:p>
            <a:endParaRPr lang="es-CO" dirty="0"/>
          </a:p>
        </p:txBody>
      </p:sp>
      <p:pic>
        <p:nvPicPr>
          <p:cNvPr id="4" name="Imagen 3">
            <a:extLst>
              <a:ext uri="{FF2B5EF4-FFF2-40B4-BE49-F238E27FC236}">
                <a16:creationId xmlns:a16="http://schemas.microsoft.com/office/drawing/2014/main" id="{FEC35432-39EA-3541-B48A-6BB4423DC5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7200" y="3429000"/>
            <a:ext cx="2581275" cy="2581275"/>
          </a:xfrm>
          <a:prstGeom prst="rect">
            <a:avLst/>
          </a:prstGeom>
        </p:spPr>
      </p:pic>
      <p:pic>
        <p:nvPicPr>
          <p:cNvPr id="5" name="Imagen 4">
            <a:extLst>
              <a:ext uri="{FF2B5EF4-FFF2-40B4-BE49-F238E27FC236}">
                <a16:creationId xmlns:a16="http://schemas.microsoft.com/office/drawing/2014/main" id="{D908A1D1-55ED-9340-9B14-CB01EE93421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13591" y="3429000"/>
            <a:ext cx="2581275" cy="2571115"/>
          </a:xfrm>
          <a:prstGeom prst="rect">
            <a:avLst/>
          </a:prstGeom>
        </p:spPr>
      </p:pic>
      <p:pic>
        <p:nvPicPr>
          <p:cNvPr id="6" name="Imagen 5">
            <a:extLst>
              <a:ext uri="{FF2B5EF4-FFF2-40B4-BE49-F238E27FC236}">
                <a16:creationId xmlns:a16="http://schemas.microsoft.com/office/drawing/2014/main" id="{785A3BA5-6E1E-B747-84F4-220EB4A4BC41}"/>
              </a:ext>
            </a:extLst>
          </p:cNvPr>
          <p:cNvPicPr>
            <a:picLocks noChangeAspect="1"/>
          </p:cNvPicPr>
          <p:nvPr/>
        </p:nvPicPr>
        <p:blipFill>
          <a:blip r:embed="rId4"/>
          <a:stretch>
            <a:fillRect/>
          </a:stretch>
        </p:blipFill>
        <p:spPr>
          <a:xfrm>
            <a:off x="6512242" y="3403600"/>
            <a:ext cx="2581275" cy="2596515"/>
          </a:xfrm>
          <a:prstGeom prst="rect">
            <a:avLst/>
          </a:prstGeom>
        </p:spPr>
      </p:pic>
      <p:pic>
        <p:nvPicPr>
          <p:cNvPr id="7" name="Imagen 6">
            <a:extLst>
              <a:ext uri="{FF2B5EF4-FFF2-40B4-BE49-F238E27FC236}">
                <a16:creationId xmlns:a16="http://schemas.microsoft.com/office/drawing/2014/main" id="{A0AA3FF8-12E4-FA4E-927C-38877C7DCF3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368633" y="3423920"/>
            <a:ext cx="2581275" cy="2576195"/>
          </a:xfrm>
          <a:prstGeom prst="rect">
            <a:avLst/>
          </a:prstGeom>
        </p:spPr>
      </p:pic>
    </p:spTree>
    <p:extLst>
      <p:ext uri="{BB962C8B-B14F-4D97-AF65-F5344CB8AC3E}">
        <p14:creationId xmlns:p14="http://schemas.microsoft.com/office/powerpoint/2010/main" val="36525277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BB4E95BB-D485-EB4D-86EA-14AA878877D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57162"/>
            <a:ext cx="7092659" cy="1732598"/>
          </a:xfrm>
          <a:prstGeom prst="rect">
            <a:avLst/>
          </a:prstGeom>
        </p:spPr>
      </p:pic>
      <p:pic>
        <p:nvPicPr>
          <p:cNvPr id="5" name="Imagen 4">
            <a:extLst>
              <a:ext uri="{FF2B5EF4-FFF2-40B4-BE49-F238E27FC236}">
                <a16:creationId xmlns:a16="http://schemas.microsoft.com/office/drawing/2014/main" id="{B0B5A8D9-B18B-C347-95EB-AB919928C4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75082" y="2304493"/>
            <a:ext cx="4551998" cy="4396345"/>
          </a:xfrm>
          <a:prstGeom prst="rect">
            <a:avLst/>
          </a:prstGeom>
        </p:spPr>
      </p:pic>
      <p:sp>
        <p:nvSpPr>
          <p:cNvPr id="6" name="Marcador de contenido 2">
            <a:extLst>
              <a:ext uri="{FF2B5EF4-FFF2-40B4-BE49-F238E27FC236}">
                <a16:creationId xmlns:a16="http://schemas.microsoft.com/office/drawing/2014/main" id="{29D88FF4-AF7E-7E46-B07A-41BE6E23D362}"/>
              </a:ext>
            </a:extLst>
          </p:cNvPr>
          <p:cNvSpPr>
            <a:spLocks noGrp="1"/>
          </p:cNvSpPr>
          <p:nvPr>
            <p:ph idx="1"/>
          </p:nvPr>
        </p:nvSpPr>
        <p:spPr>
          <a:xfrm>
            <a:off x="0" y="2099944"/>
            <a:ext cx="6375082" cy="4396345"/>
          </a:xfrm>
        </p:spPr>
        <p:txBody>
          <a:bodyPr/>
          <a:lstStyle/>
          <a:p>
            <a:r>
              <a:rPr lang="es-CO" dirty="0"/>
              <a:t>Ahora, las dos listas no guardan una relación entre si, lo que va a ser muy duro para la persona ciega, porque ya se había acostumbrado a interpretar el color y la posición en imágenes de 2x2 </a:t>
            </a:r>
          </a:p>
        </p:txBody>
      </p:sp>
    </p:spTree>
    <p:extLst>
      <p:ext uri="{BB962C8B-B14F-4D97-AF65-F5344CB8AC3E}">
        <p14:creationId xmlns:p14="http://schemas.microsoft.com/office/powerpoint/2010/main" val="1203400784"/>
      </p:ext>
    </p:extLst>
  </p:cSld>
  <p:clrMapOvr>
    <a:masterClrMapping/>
  </p:clrMapOvr>
</p:sld>
</file>

<file path=ppt/theme/theme1.xml><?xml version="1.0" encoding="utf-8"?>
<a:theme xmlns:a="http://schemas.openxmlformats.org/drawingml/2006/main" name="SineVTI">
  <a:themeElements>
    <a:clrScheme name="AnalogousFromDarkSeedLeftStep">
      <a:dk1>
        <a:srgbClr val="000000"/>
      </a:dk1>
      <a:lt1>
        <a:srgbClr val="FFFFFF"/>
      </a:lt1>
      <a:dk2>
        <a:srgbClr val="1B282F"/>
      </a:dk2>
      <a:lt2>
        <a:srgbClr val="F0F3F0"/>
      </a:lt2>
      <a:accent1>
        <a:srgbClr val="E729E4"/>
      </a:accent1>
      <a:accent2>
        <a:srgbClr val="8917D5"/>
      </a:accent2>
      <a:accent3>
        <a:srgbClr val="4F2DE7"/>
      </a:accent3>
      <a:accent4>
        <a:srgbClr val="1744D5"/>
      </a:accent4>
      <a:accent5>
        <a:srgbClr val="29A5E7"/>
      </a:accent5>
      <a:accent6>
        <a:srgbClr val="15C0B5"/>
      </a:accent6>
      <a:hlink>
        <a:srgbClr val="3F7DBF"/>
      </a:hlink>
      <a:folHlink>
        <a:srgbClr val="7F7F7F"/>
      </a:folHlink>
    </a:clrScheme>
    <a:fontScheme name="Custom 49">
      <a:majorFont>
        <a:latin typeface="Posterama"/>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ineVTI" id="{8435B2A2-1BD5-4C05-93E5-3C5388B709E3}" vid="{0D704B13-63FE-4848-A298-6B7359B95653}"/>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41</TotalTime>
  <Words>1500</Words>
  <Application>Microsoft Macintosh PowerPoint</Application>
  <PresentationFormat>Panorámica</PresentationFormat>
  <Paragraphs>59</Paragraphs>
  <Slides>37</Slides>
  <Notes>1</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37</vt:i4>
      </vt:variant>
    </vt:vector>
  </HeadingPairs>
  <TitlesOfParts>
    <vt:vector size="43" baseType="lpstr">
      <vt:lpstr>Arial</vt:lpstr>
      <vt:lpstr>Avenir Next LT Pro</vt:lpstr>
      <vt:lpstr>Calibri</vt:lpstr>
      <vt:lpstr>Posterama</vt:lpstr>
      <vt:lpstr>Wingdings</vt:lpstr>
      <vt:lpstr>SineVTI</vt:lpstr>
      <vt:lpstr>Aplicaciones algorítmicas y estadísticas de space-filling curves Proyecto final: Fractales MATE1301 </vt:lpstr>
      <vt:lpstr>Introducción e historia de las space-filling curves:</vt:lpstr>
      <vt:lpstr>Presentación de PowerPoint</vt:lpstr>
      <vt:lpstr>Curva de Peano</vt:lpstr>
      <vt:lpstr>Curva de Hilbert</vt:lpstr>
      <vt:lpstr>Presentación de PowerPoint</vt:lpstr>
      <vt:lpstr>Presentación de PowerPoint</vt:lpstr>
      <vt:lpstr>Aplicaciones de la curva de Hilbert: Mapeo de imágenes a un intervalo en R. </vt:lpstr>
      <vt:lpstr>Presentación de PowerPoint</vt:lpstr>
      <vt:lpstr>Presentación de PowerPoint</vt:lpstr>
      <vt:lpstr>Presentación de PowerPoint</vt:lpstr>
      <vt:lpstr>¿Queda algo que podamos hacer? La respuesta es si: Space-filling curves! </vt:lpstr>
      <vt:lpstr>Presentación de PowerPoint</vt:lpstr>
      <vt:lpstr>Presentación de PowerPoint</vt:lpstr>
      <vt:lpstr>Presentación de PowerPoint</vt:lpstr>
      <vt:lpstr>Lenna Image</vt:lpstr>
      <vt:lpstr>Presentación de PowerPoint</vt:lpstr>
      <vt:lpstr>Presentación de PowerPoint</vt:lpstr>
      <vt:lpstr>Librería hilbertcurve</vt:lpstr>
      <vt:lpstr>Presentación de PowerPoint</vt:lpstr>
      <vt:lpstr>Código</vt:lpstr>
      <vt:lpstr>Análisis de datos</vt:lpstr>
      <vt:lpstr>Presentación de PowerPoint</vt:lpstr>
      <vt:lpstr>Otras aplicaciones de space-filling curves:</vt:lpstr>
      <vt:lpstr>Presentación de PowerPoint</vt:lpstr>
      <vt:lpstr>Curvas de Hilbert en Google Maps y Street View:</vt:lpstr>
      <vt:lpstr>Presentación de PowerPoint</vt:lpstr>
      <vt:lpstr>Presentación de PowerPoint</vt:lpstr>
      <vt:lpstr>Space-filling curve de Sierpinski para solución al problema del vendedor viajero</vt:lpstr>
      <vt:lpstr>Presentación de PowerPoint</vt:lpstr>
      <vt:lpstr>Presentación de PowerPoint</vt:lpstr>
      <vt:lpstr>Presentación de PowerPoint</vt:lpstr>
      <vt:lpstr>Presentación de PowerPoint</vt:lpstr>
      <vt:lpstr>Presentación de PowerPoint</vt:lpstr>
      <vt:lpstr>Ya se ha usado en varios lugares en vida real, algunos ejemplos son: </vt:lpstr>
      <vt:lpstr>Presentación de PowerPoint</vt:lpstr>
      <vt:lpstr>Referencias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Luis Alejandro Rubiano Guerrero</dc:creator>
  <cp:lastModifiedBy>Luis Alejandro Rubiano Guerrero</cp:lastModifiedBy>
  <cp:revision>58</cp:revision>
  <dcterms:created xsi:type="dcterms:W3CDTF">2021-12-10T12:39:54Z</dcterms:created>
  <dcterms:modified xsi:type="dcterms:W3CDTF">2021-12-10T13:24:56Z</dcterms:modified>
</cp:coreProperties>
</file>